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7" r:id="rId8"/>
    <p:sldId id="268" r:id="rId9"/>
    <p:sldId id="269" r:id="rId10"/>
    <p:sldId id="270" r:id="rId11"/>
    <p:sldId id="271" r:id="rId12"/>
    <p:sldId id="272" r:id="rId13"/>
    <p:sldId id="273" r:id="rId14"/>
    <p:sldId id="308" r:id="rId15"/>
    <p:sldId id="302" r:id="rId16"/>
    <p:sldId id="304" r:id="rId17"/>
    <p:sldId id="305" r:id="rId18"/>
  </p:sldIdLst>
  <p:sldSz cx="9144000" cy="5145088"/>
  <p:notesSz cx="6858000" cy="9144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6" d="100"/>
          <a:sy n="96" d="100"/>
        </p:scale>
        <p:origin x="62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layout 1">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0" y="1168400"/>
            <a:ext cx="9144000" cy="491490"/>
          </a:xfrm>
          <a:prstGeom prst="rect">
            <a:avLst/>
          </a:prstGeom>
          <a:noFill/>
          <a:ln w="0" cmpd="sng">
            <a:noFill/>
            <a:prstDash val="solid"/>
          </a:ln>
        </p:spPr>
        <p:txBody>
          <a:bodyPr vert="horz" lIns="0" tIns="5715" rIns="0" bIns="0" anchor="t"/>
          <a:lstStyle/>
          <a:p>
            <a:pPr marL="548640" marR="0" indent="0" algn="l">
              <a:lnSpc>
                <a:spcPts val="2700"/>
              </a:lnSpc>
              <a:spcAft>
                <a:spcPts val="1050"/>
              </a:spcAft>
            </a:pPr>
            <a:r>
              <a:rPr lang="en-US" sz="2400" spc="240">
                <a:solidFill>
                  <a:srgbClr val="000000"/>
                </a:solidFill>
                <a:latin typeface="Arial" panose="02020603050405020304" pitchFamily="2"/>
              </a:rPr>
              <a:t>SAFETY PART TRAINING </a:t>
            </a:r>
          </a:p>
        </p:txBody>
      </p:sp>
      <p:sp>
        <p:nvSpPr>
          <p:cNvPr id="3" name="Text Placeholder 2"/>
          <p:cNvSpPr>
            <a:spLocks noGrp="1"/>
          </p:cNvSpPr>
          <p:nvPr>
            <p:ph type="body" idx="10"/>
          </p:nvPr>
        </p:nvSpPr>
        <p:spPr>
          <a:xfrm>
            <a:off x="0" y="1659890"/>
            <a:ext cx="9144000" cy="1350010"/>
          </a:xfrm>
          <a:prstGeom prst="rect">
            <a:avLst/>
          </a:prstGeom>
          <a:noFill/>
          <a:ln w="0" cmpd="sng">
            <a:noFill/>
            <a:prstDash val="solid"/>
          </a:ln>
        </p:spPr>
        <p:txBody>
          <a:bodyPr vert="horz" lIns="0" tIns="1905" rIns="0" bIns="0" anchor="t"/>
          <a:lstStyle/>
          <a:p>
            <a:pPr marL="548640" marR="0" indent="0" algn="l">
              <a:lnSpc>
                <a:spcPts val="1300"/>
              </a:lnSpc>
              <a:spcAft>
                <a:spcPts val="9350"/>
              </a:spcAft>
            </a:pPr>
            <a:r>
              <a:rPr lang="en-US" sz="1100" spc="85">
                <a:solidFill>
                  <a:srgbClr val="000000"/>
                </a:solidFill>
                <a:latin typeface="Arial" panose="02020603050405020304" pitchFamily="2"/>
              </a:rPr>
              <a:t>MAY 2 0 2 0 </a:t>
            </a:r>
          </a:p>
        </p:txBody>
      </p:sp>
      <p:sp>
        <p:nvSpPr>
          <p:cNvPr id="6" name="Text Placeholder 5"/>
          <p:cNvSpPr>
            <a:spLocks noGrp="1"/>
          </p:cNvSpPr>
          <p:nvPr>
            <p:ph type="body" idx="10"/>
          </p:nvPr>
        </p:nvSpPr>
        <p:spPr>
          <a:xfrm>
            <a:off x="5429250" y="4730750"/>
            <a:ext cx="3076575" cy="203200"/>
          </a:xfrm>
          <a:prstGeom prst="rect">
            <a:avLst/>
          </a:prstGeom>
          <a:noFill/>
          <a:ln w="0" cmpd="sng">
            <a:noFill/>
            <a:prstDash val="solid"/>
          </a:ln>
        </p:spPr>
        <p:txBody>
          <a:bodyPr vert="horz" lIns="0" tIns="8890" rIns="0" bIns="0" anchor="t"/>
          <a:lstStyle/>
          <a:p>
            <a:pPr marL="0" marR="0" indent="0" algn="r">
              <a:lnSpc>
                <a:spcPts val="700"/>
              </a:lnSpc>
              <a:spcAft>
                <a:spcPts val="0"/>
              </a:spcAft>
            </a:pPr>
            <a:r>
              <a:rPr lang="en-US" sz="600" spc="0">
                <a:solidFill>
                  <a:srgbClr val="000000"/>
                </a:solidFill>
                <a:latin typeface="Arial" panose="02020603050405020304" pitchFamily="2"/>
              </a:rPr>
              <a:t>© 2020 Collins Aerospace </a:t>
            </a:r>
          </a:p>
          <a:p>
            <a:pPr marL="0" marR="0" indent="0" algn="l">
              <a:lnSpc>
                <a:spcPts val="700"/>
              </a:lnSpc>
              <a:spcBef>
                <a:spcPts val="135"/>
              </a:spcBef>
              <a:spcAft>
                <a:spcPts val="0"/>
              </a:spcAft>
            </a:pPr>
            <a:r>
              <a:rPr lang="en-US" sz="600" spc="-5">
                <a:solidFill>
                  <a:srgbClr val="E3541F"/>
                </a:solidFill>
                <a:latin typeface="Arial" panose="02020603050405020304" pitchFamily="2"/>
              </a:rPr>
              <a:t>Collins Aerospace Proprietary. This document contains no export controlled technical data.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layout 15">
    <p:bg>
      <p:bgPr>
        <a:solidFill>
          <a:schemeClr val="bg1">
            <a:alpha val="100000"/>
          </a:schemeClr>
        </a:solidFill>
        <a:effectLst/>
      </p:bgPr>
    </p:bg>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414655" y="1117600"/>
            <a:ext cx="8369300" cy="3582670"/>
          </a:xfrm>
          <a:prstGeom prst="rect">
            <a:avLst/>
          </a:prstGeom>
          <a:noFill/>
          <a:ln w="0" cmpd="sng">
            <a:noFill/>
            <a:prstDash val="solid"/>
          </a:ln>
        </p:spPr>
        <p:txBody>
          <a:bodyPr vert="horz" lIns="0" tIns="10160" rIns="0" bIns="0" anchor="t"/>
          <a:lstStyle/>
          <a:p>
            <a:pPr marL="137160" marR="0" indent="0" algn="l">
              <a:lnSpc>
                <a:spcPts val="1800"/>
              </a:lnSpc>
              <a:spcAft>
                <a:spcPts val="0"/>
              </a:spcAft>
            </a:pPr>
            <a:r>
              <a:rPr lang="en-US" sz="1600" spc="25">
                <a:solidFill>
                  <a:srgbClr val="E3541F"/>
                </a:solidFill>
                <a:latin typeface="Arial" panose="02020603050405020304" pitchFamily="2"/>
              </a:rPr>
              <a:t>5.</a:t>
            </a:r>
            <a:r>
              <a:rPr lang="en-US" sz="1600" spc="25">
                <a:solidFill>
                  <a:srgbClr val="000000"/>
                </a:solidFill>
                <a:latin typeface="Arial" panose="02020603050405020304" pitchFamily="2"/>
              </a:rPr>
              <a:t> Review cycle with FPRB/PSRB </a:t>
            </a:r>
          </a:p>
          <a:p>
            <a:pPr marL="822960" marR="0" indent="228600" algn="l">
              <a:lnSpc>
                <a:spcPts val="1700"/>
              </a:lnSpc>
              <a:spcBef>
                <a:spcPts val="280"/>
              </a:spcBef>
              <a:spcAft>
                <a:spcPts val="0"/>
              </a:spcAft>
              <a:buFont typeface="Symbol"/>
              <a:buChar char="·"/>
            </a:pPr>
            <a:r>
              <a:rPr lang="en-US" sz="1400" spc="0">
                <a:solidFill>
                  <a:srgbClr val="000000"/>
                </a:solidFill>
                <a:latin typeface="Arial" panose="02020603050405020304" pitchFamily="2"/>
              </a:rPr>
              <a:t>May need additional documentation or updated documentation from supplier </a:t>
            </a:r>
          </a:p>
          <a:p>
            <a:pPr marL="822960" marR="0" indent="228600" algn="l">
              <a:lnSpc>
                <a:spcPts val="1700"/>
              </a:lnSpc>
              <a:spcBef>
                <a:spcPts val="275"/>
              </a:spcBef>
              <a:spcAft>
                <a:spcPts val="0"/>
              </a:spcAft>
              <a:buFont typeface="Symbol"/>
              <a:buChar char="·"/>
            </a:pPr>
            <a:r>
              <a:rPr lang="en-US" sz="1400" spc="0">
                <a:solidFill>
                  <a:srgbClr val="000000"/>
                </a:solidFill>
                <a:latin typeface="Arial" panose="02020603050405020304" pitchFamily="2"/>
              </a:rPr>
              <a:t>Supplier to upload into COPS </a:t>
            </a:r>
          </a:p>
          <a:p>
            <a:pPr marL="137160" marR="0" indent="0" algn="l">
              <a:lnSpc>
                <a:spcPts val="1800"/>
              </a:lnSpc>
              <a:spcBef>
                <a:spcPts val="1075"/>
              </a:spcBef>
              <a:spcAft>
                <a:spcPts val="0"/>
              </a:spcAft>
            </a:pPr>
            <a:r>
              <a:rPr lang="en-US" sz="1600" spc="25">
                <a:solidFill>
                  <a:srgbClr val="E3541F"/>
                </a:solidFill>
                <a:latin typeface="Arial" panose="02020603050405020304" pitchFamily="2"/>
              </a:rPr>
              <a:t>6.</a:t>
            </a:r>
            <a:r>
              <a:rPr lang="en-US" sz="1600" spc="25">
                <a:solidFill>
                  <a:srgbClr val="000000"/>
                </a:solidFill>
                <a:latin typeface="Arial" panose="02020603050405020304" pitchFamily="2"/>
              </a:rPr>
              <a:t> Approval by the FPRB/PSRB </a:t>
            </a:r>
          </a:p>
          <a:p>
            <a:pPr marL="822960" marR="411480" indent="228600" algn="l">
              <a:lnSpc>
                <a:spcPts val="1700"/>
              </a:lnSpc>
              <a:spcBef>
                <a:spcPts val="340"/>
              </a:spcBef>
              <a:spcAft>
                <a:spcPts val="0"/>
              </a:spcAft>
              <a:buFont typeface="Symbol"/>
              <a:buChar char="·"/>
            </a:pPr>
            <a:r>
              <a:rPr lang="en-US" sz="1400" spc="0">
                <a:solidFill>
                  <a:srgbClr val="000000"/>
                </a:solidFill>
                <a:latin typeface="Arial" panose="02020603050405020304" pitchFamily="2"/>
              </a:rPr>
              <a:t>The manufacturing process shall be frozen with or before the first delivery of parts following the development of the process </a:t>
            </a:r>
          </a:p>
          <a:p>
            <a:pPr marL="137160" marR="0" indent="0" algn="l">
              <a:lnSpc>
                <a:spcPts val="1800"/>
              </a:lnSpc>
              <a:spcBef>
                <a:spcPts val="1075"/>
              </a:spcBef>
              <a:spcAft>
                <a:spcPts val="0"/>
              </a:spcAft>
            </a:pPr>
            <a:r>
              <a:rPr lang="en-US" sz="1600" spc="15">
                <a:solidFill>
                  <a:srgbClr val="E3541F"/>
                </a:solidFill>
                <a:latin typeface="Arial" panose="02020603050405020304" pitchFamily="2"/>
              </a:rPr>
              <a:t>7.</a:t>
            </a:r>
            <a:r>
              <a:rPr lang="en-US" sz="1600" spc="15">
                <a:solidFill>
                  <a:srgbClr val="000000"/>
                </a:solidFill>
                <a:latin typeface="Arial" panose="02020603050405020304" pitchFamily="2"/>
              </a:rPr>
              <a:t> Supplier manufactures part to the frozen process </a:t>
            </a:r>
          </a:p>
          <a:p>
            <a:pPr marL="822960" marR="411480" indent="228600" algn="l">
              <a:lnSpc>
                <a:spcPts val="1700"/>
              </a:lnSpc>
              <a:spcBef>
                <a:spcPts val="340"/>
              </a:spcBef>
              <a:spcAft>
                <a:spcPts val="0"/>
              </a:spcAft>
              <a:buFont typeface="Symbol"/>
              <a:buChar char="·"/>
            </a:pPr>
            <a:r>
              <a:rPr lang="en-US" sz="1400" spc="0">
                <a:solidFill>
                  <a:srgbClr val="000000"/>
                </a:solidFill>
                <a:latin typeface="Arial" panose="02020603050405020304" pitchFamily="2"/>
              </a:rPr>
              <a:t>Parts shall be serialized at the earliest possible opportunity in the manufacturing process to maintain traceability. </a:t>
            </a:r>
          </a:p>
          <a:p>
            <a:pPr marL="822960" marR="0" indent="228600" algn="l">
              <a:lnSpc>
                <a:spcPts val="1700"/>
              </a:lnSpc>
              <a:spcBef>
                <a:spcPts val="275"/>
              </a:spcBef>
              <a:spcAft>
                <a:spcPts val="0"/>
              </a:spcAft>
              <a:buFont typeface="Symbol"/>
              <a:buChar char="·"/>
            </a:pPr>
            <a:r>
              <a:rPr lang="en-US" sz="1400" spc="0">
                <a:solidFill>
                  <a:srgbClr val="000000"/>
                </a:solidFill>
                <a:latin typeface="Arial" panose="02020603050405020304" pitchFamily="2"/>
              </a:rPr>
              <a:t>Raw material shall be traceable to the heat/lot number. </a:t>
            </a:r>
          </a:p>
          <a:p>
            <a:pPr marL="822960" marR="0" indent="228600" algn="l">
              <a:lnSpc>
                <a:spcPts val="1700"/>
              </a:lnSpc>
              <a:spcBef>
                <a:spcPts val="275"/>
              </a:spcBef>
              <a:spcAft>
                <a:spcPts val="5035"/>
              </a:spcAft>
              <a:buFont typeface="Symbol"/>
              <a:buChar char="·"/>
            </a:pPr>
            <a:r>
              <a:rPr lang="en-US" sz="1400" spc="0">
                <a:solidFill>
                  <a:srgbClr val="000000"/>
                </a:solidFill>
                <a:latin typeface="Arial" panose="02020603050405020304" pitchFamily="2"/>
              </a:rPr>
              <a:t>Documented 100% inspection required for all FSCs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layout 16">
    <p:bg>
      <p:bgPr>
        <a:solidFill>
          <a:schemeClr val="bg1">
            <a:alpha val="100000"/>
          </a:schemeClr>
        </a:solidFill>
        <a:effectLst/>
      </p:bgPr>
    </p:bg>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414655" y="1047115"/>
            <a:ext cx="8369300" cy="3653155"/>
          </a:xfrm>
          <a:prstGeom prst="rect">
            <a:avLst/>
          </a:prstGeom>
          <a:noFill/>
          <a:ln w="0" cmpd="sng">
            <a:noFill/>
            <a:prstDash val="solid"/>
          </a:ln>
        </p:spPr>
        <p:txBody>
          <a:bodyPr vert="horz" lIns="0" tIns="4445" rIns="0" bIns="0" anchor="t"/>
          <a:lstStyle/>
          <a:p>
            <a:pPr marL="137160" marR="0" indent="0" algn="l">
              <a:lnSpc>
                <a:spcPts val="1800"/>
              </a:lnSpc>
              <a:spcAft>
                <a:spcPts val="0"/>
              </a:spcAft>
            </a:pPr>
            <a:r>
              <a:rPr lang="en-US" sz="1600" spc="35">
                <a:solidFill>
                  <a:srgbClr val="E3541F"/>
                </a:solidFill>
                <a:latin typeface="Arial" panose="02020603050405020304" pitchFamily="2"/>
              </a:rPr>
              <a:t>8.</a:t>
            </a:r>
            <a:r>
              <a:rPr lang="en-US" sz="1600" spc="35">
                <a:solidFill>
                  <a:srgbClr val="000000"/>
                </a:solidFill>
                <a:latin typeface="Arial" panose="02020603050405020304" pitchFamily="2"/>
              </a:rPr>
              <a:t> DQR Responsibilities </a:t>
            </a:r>
          </a:p>
          <a:p>
            <a:pPr marL="822960" marR="228600" indent="228600" algn="l">
              <a:lnSpc>
                <a:spcPts val="1700"/>
              </a:lnSpc>
              <a:spcBef>
                <a:spcPts val="345"/>
              </a:spcBef>
              <a:spcAft>
                <a:spcPts val="0"/>
              </a:spcAft>
              <a:buFont typeface="Symbol"/>
              <a:buChar char="·"/>
            </a:pPr>
            <a:r>
              <a:rPr lang="en-US" sz="1400" spc="0">
                <a:solidFill>
                  <a:srgbClr val="000000"/>
                </a:solidFill>
                <a:latin typeface="Arial" panose="02020603050405020304" pitchFamily="2"/>
              </a:rPr>
              <a:t>DQR must verify that the approved documentation in COPS is the same as what was used to manufacture the part – this must be done for every release </a:t>
            </a:r>
          </a:p>
          <a:p>
            <a:pPr marL="822960" marR="0" indent="228600" algn="l">
              <a:lnSpc>
                <a:spcPts val="1700"/>
              </a:lnSpc>
              <a:spcBef>
                <a:spcPts val="270"/>
              </a:spcBef>
              <a:spcAft>
                <a:spcPts val="0"/>
              </a:spcAft>
              <a:buFont typeface="Symbol"/>
              <a:buChar char="·"/>
            </a:pPr>
            <a:r>
              <a:rPr lang="en-US" sz="1400" spc="0">
                <a:solidFill>
                  <a:srgbClr val="000000"/>
                </a:solidFill>
                <a:latin typeface="Arial" panose="02020603050405020304" pitchFamily="2"/>
              </a:rPr>
              <a:t>DQR completes M code iLot </a:t>
            </a:r>
          </a:p>
          <a:p>
            <a:pPr marL="137160" marR="0" indent="0" algn="l">
              <a:lnSpc>
                <a:spcPts val="1800"/>
              </a:lnSpc>
              <a:spcBef>
                <a:spcPts val="1070"/>
              </a:spcBef>
              <a:spcAft>
                <a:spcPts val="0"/>
              </a:spcAft>
            </a:pPr>
            <a:r>
              <a:rPr lang="en-US" sz="1600" spc="25">
                <a:solidFill>
                  <a:srgbClr val="E3541F"/>
                </a:solidFill>
                <a:latin typeface="Arial" panose="02020603050405020304" pitchFamily="2"/>
              </a:rPr>
              <a:t>9.</a:t>
            </a:r>
            <a:r>
              <a:rPr lang="en-US" sz="1600" spc="25">
                <a:solidFill>
                  <a:srgbClr val="000000"/>
                </a:solidFill>
                <a:latin typeface="Arial" panose="02020603050405020304" pitchFamily="2"/>
              </a:rPr>
              <a:t> FAIR and Product Release </a:t>
            </a:r>
          </a:p>
          <a:p>
            <a:pPr marL="822960" marR="228600" indent="228600" algn="l">
              <a:lnSpc>
                <a:spcPts val="1700"/>
              </a:lnSpc>
              <a:spcBef>
                <a:spcPts val="345"/>
              </a:spcBef>
              <a:spcAft>
                <a:spcPts val="0"/>
              </a:spcAft>
              <a:buFont typeface="Symbol"/>
              <a:buChar char="·"/>
            </a:pPr>
            <a:r>
              <a:rPr lang="en-US" sz="1400" spc="0">
                <a:solidFill>
                  <a:srgbClr val="000000"/>
                </a:solidFill>
                <a:latin typeface="Arial" panose="02020603050405020304" pitchFamily="2"/>
              </a:rPr>
              <a:t>All Safety Part FAIRs for both new and deltas must be approved and have iLots released by a Collins SQAR or a CQAR that is designated by Collins to release safety parts </a:t>
            </a:r>
          </a:p>
          <a:p>
            <a:pPr marL="822960" marR="685800" indent="228600" algn="l">
              <a:lnSpc>
                <a:spcPts val="1700"/>
              </a:lnSpc>
              <a:spcBef>
                <a:spcPts val="335"/>
              </a:spcBef>
              <a:spcAft>
                <a:spcPts val="0"/>
              </a:spcAft>
              <a:buFont typeface="Symbol"/>
              <a:buChar char="·"/>
            </a:pPr>
            <a:r>
              <a:rPr lang="en-US" sz="1400" spc="0">
                <a:solidFill>
                  <a:srgbClr val="000000"/>
                </a:solidFill>
                <a:latin typeface="Arial" panose="02020603050405020304" pitchFamily="2"/>
              </a:rPr>
              <a:t>Prior notification to SQAR/representative of upcoming FAIs is advised to allow for timely scheduling </a:t>
            </a:r>
          </a:p>
          <a:p>
            <a:pPr marL="822960" marR="0" indent="228600" algn="l">
              <a:lnSpc>
                <a:spcPts val="1700"/>
              </a:lnSpc>
              <a:spcBef>
                <a:spcPts val="270"/>
              </a:spcBef>
              <a:spcAft>
                <a:spcPts val="0"/>
              </a:spcAft>
              <a:buFont typeface="Symbol"/>
              <a:buChar char="·"/>
            </a:pPr>
            <a:r>
              <a:rPr lang="en-US" sz="1400" spc="0">
                <a:solidFill>
                  <a:srgbClr val="000000"/>
                </a:solidFill>
                <a:latin typeface="Arial" panose="02020603050405020304" pitchFamily="2"/>
              </a:rPr>
              <a:t>Approved FAI packages must be submitted by the supplier to FAIMAIN for filing at Collins </a:t>
            </a:r>
          </a:p>
          <a:p>
            <a:pPr marL="822960" marR="0" indent="228600" algn="l">
              <a:lnSpc>
                <a:spcPts val="1700"/>
              </a:lnSpc>
              <a:spcBef>
                <a:spcPts val="275"/>
              </a:spcBef>
              <a:spcAft>
                <a:spcPts val="6850"/>
              </a:spcAft>
              <a:buFont typeface="Symbol"/>
              <a:buChar char="·"/>
            </a:pPr>
            <a:r>
              <a:rPr lang="en-US" sz="1400" spc="0">
                <a:solidFill>
                  <a:srgbClr val="000000"/>
                </a:solidFill>
                <a:latin typeface="Arial" panose="02020603050405020304" pitchFamily="2"/>
              </a:rPr>
              <a:t>Subsequent releases may be performed by the DQR </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ayout 17">
    <p:bg>
      <p:bgPr>
        <a:solidFill>
          <a:schemeClr val="bg1">
            <a:alpha val="100000"/>
          </a:schemeClr>
        </a:solidFill>
        <a:effectLst/>
      </p:bgPr>
    </p:bg>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414655" y="979170"/>
            <a:ext cx="8369300" cy="3721100"/>
          </a:xfrm>
          <a:prstGeom prst="rect">
            <a:avLst/>
          </a:prstGeom>
          <a:noFill/>
          <a:ln w="0" cmpd="sng">
            <a:noFill/>
            <a:prstDash val="solid"/>
          </a:ln>
        </p:spPr>
        <p:txBody>
          <a:bodyPr vert="horz" lIns="0" tIns="1270" rIns="0" bIns="0" anchor="t"/>
          <a:lstStyle/>
          <a:p>
            <a:pPr marL="137160" marR="0" indent="0" algn="l">
              <a:lnSpc>
                <a:spcPts val="1600"/>
              </a:lnSpc>
              <a:spcAft>
                <a:spcPts val="0"/>
              </a:spcAft>
            </a:pPr>
            <a:r>
              <a:rPr lang="en-US" sz="1400" b="1" spc="-20">
                <a:solidFill>
                  <a:srgbClr val="000000"/>
                </a:solidFill>
                <a:latin typeface="Arial" panose="02020603050405020304" pitchFamily="2"/>
              </a:rPr>
              <a:t>Changes: </a:t>
            </a:r>
          </a:p>
          <a:p>
            <a:pPr marL="137160" marR="0" indent="228600" algn="l">
              <a:lnSpc>
                <a:spcPts val="1700"/>
              </a:lnSpc>
              <a:spcBef>
                <a:spcPts val="255"/>
              </a:spcBef>
              <a:spcAft>
                <a:spcPts val="0"/>
              </a:spcAft>
              <a:buFont typeface="Symbol"/>
              <a:buChar char="·"/>
            </a:pPr>
            <a:r>
              <a:rPr lang="en-US" sz="1400" spc="0">
                <a:solidFill>
                  <a:srgbClr val="000000"/>
                </a:solidFill>
                <a:latin typeface="Arial" panose="02020603050405020304" pitchFamily="2"/>
              </a:rPr>
              <a:t>When do changes need to be submitted/approved? </a:t>
            </a:r>
          </a:p>
          <a:p>
            <a:pPr marL="822960" marR="685800" indent="228600" algn="l">
              <a:lnSpc>
                <a:spcPts val="1400"/>
              </a:lnSpc>
              <a:spcBef>
                <a:spcPts val="285"/>
              </a:spcBef>
              <a:spcAft>
                <a:spcPts val="0"/>
              </a:spcAft>
              <a:buFont typeface="Symbol"/>
              <a:buChar char="·"/>
            </a:pPr>
            <a:r>
              <a:rPr lang="en-US" sz="1200" spc="0">
                <a:solidFill>
                  <a:srgbClr val="000000"/>
                </a:solidFill>
                <a:latin typeface="Arial" panose="02020603050405020304" pitchFamily="2"/>
              </a:rPr>
              <a:t>“Complete” Frozen Process – requires submittal/approval for all changes (operations or manufacturing sequence), even if the change does not effect the FSC </a:t>
            </a:r>
          </a:p>
          <a:p>
            <a:pPr marL="822960" marR="0" indent="228600" algn="l">
              <a:lnSpc>
                <a:spcPts val="1500"/>
              </a:lnSpc>
              <a:spcBef>
                <a:spcPts val="250"/>
              </a:spcBef>
              <a:spcAft>
                <a:spcPts val="0"/>
              </a:spcAft>
              <a:buFont typeface="Symbol"/>
              <a:buChar char="·"/>
            </a:pPr>
            <a:r>
              <a:rPr lang="en-US" sz="1200" spc="0">
                <a:solidFill>
                  <a:srgbClr val="000000"/>
                </a:solidFill>
                <a:latin typeface="Arial" panose="02020603050405020304" pitchFamily="2"/>
              </a:rPr>
              <a:t>Changes to either the design, or the processes that create, inspect, affect or maintain the FSC </a:t>
            </a:r>
          </a:p>
          <a:p>
            <a:pPr marL="822960" marR="0" indent="228600" algn="l">
              <a:lnSpc>
                <a:spcPts val="1500"/>
              </a:lnSpc>
              <a:spcBef>
                <a:spcPts val="255"/>
              </a:spcBef>
              <a:spcAft>
                <a:spcPts val="0"/>
              </a:spcAft>
              <a:buFont typeface="Symbol"/>
              <a:buChar char="·"/>
            </a:pPr>
            <a:r>
              <a:rPr lang="en-US" sz="1200" spc="0">
                <a:solidFill>
                  <a:srgbClr val="000000"/>
                </a:solidFill>
                <a:latin typeface="Arial" panose="02020603050405020304" pitchFamily="2"/>
              </a:rPr>
              <a:t>Changes must be approved prior to the Supplier implementing the change </a:t>
            </a:r>
          </a:p>
          <a:p>
            <a:pPr marL="822960" marR="0" indent="228600" algn="l">
              <a:lnSpc>
                <a:spcPts val="1500"/>
              </a:lnSpc>
              <a:spcBef>
                <a:spcPts val="250"/>
              </a:spcBef>
              <a:spcAft>
                <a:spcPts val="0"/>
              </a:spcAft>
              <a:buFont typeface="Symbol"/>
              <a:buChar char="·"/>
            </a:pPr>
            <a:r>
              <a:rPr lang="en-US" sz="1200" spc="0">
                <a:solidFill>
                  <a:srgbClr val="000000"/>
                </a:solidFill>
                <a:latin typeface="Arial" panose="02020603050405020304" pitchFamily="2"/>
              </a:rPr>
              <a:t>“Selective” Frozen Process – only requires submittal/approval if the changes effect the FSC </a:t>
            </a:r>
          </a:p>
          <a:p>
            <a:pPr marL="137160" marR="0" indent="228600" algn="l">
              <a:lnSpc>
                <a:spcPts val="1500"/>
              </a:lnSpc>
              <a:spcBef>
                <a:spcPts val="255"/>
              </a:spcBef>
              <a:spcAft>
                <a:spcPts val="0"/>
              </a:spcAft>
              <a:buFont typeface="Symbol"/>
              <a:buChar char="·"/>
            </a:pPr>
            <a:r>
              <a:rPr lang="en-US" sz="1200" spc="0">
                <a:solidFill>
                  <a:srgbClr val="000000"/>
                </a:solidFill>
                <a:latin typeface="Arial" panose="02020603050405020304" pitchFamily="2"/>
              </a:rPr>
              <a:t>A partial/delta FAIR is required for all changes. Requires SQAR/representative approval of the FAIR &amp; iLot release </a:t>
            </a:r>
          </a:p>
          <a:p>
            <a:pPr marL="137160" marR="0" indent="0" algn="l">
              <a:lnSpc>
                <a:spcPts val="1600"/>
              </a:lnSpc>
              <a:spcBef>
                <a:spcPts val="2450"/>
              </a:spcBef>
              <a:spcAft>
                <a:spcPts val="0"/>
              </a:spcAft>
            </a:pPr>
            <a:r>
              <a:rPr lang="en-US" sz="1400" b="1" spc="-20">
                <a:solidFill>
                  <a:srgbClr val="000000"/>
                </a:solidFill>
                <a:latin typeface="Arial" panose="02020603050405020304" pitchFamily="2"/>
              </a:rPr>
              <a:t>Rework: </a:t>
            </a:r>
          </a:p>
          <a:p>
            <a:pPr marL="137160" marR="0" indent="228600" algn="l">
              <a:lnSpc>
                <a:spcPts val="1700"/>
              </a:lnSpc>
              <a:spcBef>
                <a:spcPts val="255"/>
              </a:spcBef>
              <a:spcAft>
                <a:spcPts val="0"/>
              </a:spcAft>
              <a:buFont typeface="Symbol"/>
              <a:buChar char="·"/>
            </a:pPr>
            <a:r>
              <a:rPr lang="en-US" sz="1400" spc="0">
                <a:solidFill>
                  <a:srgbClr val="000000"/>
                </a:solidFill>
                <a:latin typeface="Arial" panose="02020603050405020304" pitchFamily="2"/>
              </a:rPr>
              <a:t>When does rework need to be submitted/approved? </a:t>
            </a:r>
          </a:p>
          <a:p>
            <a:pPr marL="822960" marR="777240" indent="228600" algn="l">
              <a:lnSpc>
                <a:spcPts val="1400"/>
              </a:lnSpc>
              <a:spcBef>
                <a:spcPts val="280"/>
              </a:spcBef>
              <a:spcAft>
                <a:spcPts val="0"/>
              </a:spcAft>
              <a:buFont typeface="Symbol"/>
              <a:buChar char="·"/>
            </a:pPr>
            <a:r>
              <a:rPr lang="en-US" sz="1200" spc="0">
                <a:solidFill>
                  <a:srgbClr val="000000"/>
                </a:solidFill>
                <a:latin typeface="Arial" panose="02020603050405020304" pitchFamily="2"/>
              </a:rPr>
              <a:t>“Complete” Frozen Process – requires submittal/approval for all rework (operations or manufacturing sequence), even if the rework does not effect the FSC </a:t>
            </a:r>
          </a:p>
          <a:p>
            <a:pPr marL="822960" marR="0" indent="228600" algn="l">
              <a:lnSpc>
                <a:spcPts val="1500"/>
              </a:lnSpc>
              <a:spcBef>
                <a:spcPts val="255"/>
              </a:spcBef>
              <a:spcAft>
                <a:spcPts val="4660"/>
              </a:spcAft>
              <a:buFont typeface="Symbol"/>
              <a:buChar char="·"/>
            </a:pPr>
            <a:r>
              <a:rPr lang="en-US" sz="1200" spc="0">
                <a:solidFill>
                  <a:srgbClr val="000000"/>
                </a:solidFill>
                <a:latin typeface="Arial" panose="02020603050405020304" pitchFamily="2"/>
              </a:rPr>
              <a:t>“Selective” Frozen Process – only requires submittal/approval if the rework effects the FSC </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layout 18">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414655" y="1234440"/>
            <a:ext cx="8369300" cy="3465830"/>
          </a:xfrm>
          <a:prstGeom prst="rect">
            <a:avLst/>
          </a:prstGeom>
          <a:noFill/>
          <a:ln w="0" cmpd="sng">
            <a:noFill/>
            <a:prstDash val="solid"/>
          </a:ln>
        </p:spPr>
        <p:txBody>
          <a:bodyPr vert="horz" lIns="0" tIns="108585" rIns="0" bIns="0" anchor="t"/>
          <a:lstStyle/>
          <a:p>
            <a:pPr marL="137160" marR="0" indent="0" algn="l">
              <a:lnSpc>
                <a:spcPts val="1600"/>
              </a:lnSpc>
              <a:spcAft>
                <a:spcPts val="0"/>
              </a:spcAft>
            </a:pPr>
            <a:r>
              <a:rPr lang="en-US" sz="1400" spc="15">
                <a:solidFill>
                  <a:srgbClr val="E3541F"/>
                </a:solidFill>
                <a:latin typeface="Arial" panose="02020603050405020304" pitchFamily="2"/>
              </a:rPr>
              <a:t>2.</a:t>
            </a:r>
            <a:r>
              <a:rPr lang="en-US" sz="1400" spc="15">
                <a:solidFill>
                  <a:srgbClr val="000000"/>
                </a:solidFill>
                <a:latin typeface="Arial" panose="02020603050405020304" pitchFamily="2"/>
              </a:rPr>
              <a:t> Validate characteristics in COPS &amp; load self-selected KPC1’s </a:t>
            </a:r>
          </a:p>
          <a:p>
            <a:pPr marL="822960" marR="0" indent="228600" algn="l">
              <a:lnSpc>
                <a:spcPts val="1500"/>
              </a:lnSpc>
              <a:spcBef>
                <a:spcPts val="250"/>
              </a:spcBef>
              <a:spcAft>
                <a:spcPts val="0"/>
              </a:spcAft>
              <a:buFont typeface="Symbol"/>
              <a:buChar char="·"/>
            </a:pPr>
            <a:r>
              <a:rPr lang="en-US" sz="1200" spc="0">
                <a:solidFill>
                  <a:srgbClr val="000000"/>
                </a:solidFill>
                <a:latin typeface="Arial" panose="02020603050405020304" pitchFamily="2"/>
              </a:rPr>
              <a:t>Complete Site Specific Control Plan </a:t>
            </a:r>
          </a:p>
          <a:p>
            <a:pPr marL="822960" marR="0" indent="228600" algn="l">
              <a:lnSpc>
                <a:spcPts val="1500"/>
              </a:lnSpc>
              <a:spcBef>
                <a:spcPts val="240"/>
              </a:spcBef>
              <a:spcAft>
                <a:spcPts val="0"/>
              </a:spcAft>
              <a:buFont typeface="Symbol"/>
              <a:buChar char="·"/>
            </a:pPr>
            <a:r>
              <a:rPr lang="en-US" sz="1200" spc="0">
                <a:solidFill>
                  <a:srgbClr val="000000"/>
                </a:solidFill>
                <a:latin typeface="Arial" panose="02020603050405020304" pitchFamily="2"/>
              </a:rPr>
              <a:t>Complete Gage Study Plan </a:t>
            </a:r>
          </a:p>
          <a:p>
            <a:pPr marL="137160" marR="0" indent="365760" algn="l">
              <a:lnSpc>
                <a:spcPts val="1600"/>
              </a:lnSpc>
              <a:spcBef>
                <a:spcPts val="1025"/>
              </a:spcBef>
              <a:spcAft>
                <a:spcPts val="0"/>
              </a:spcAft>
              <a:buFont typeface="Arial"/>
              <a:buAutoNum type="arabicPeriod" startAt="3"/>
            </a:pPr>
            <a:r>
              <a:rPr lang="en-US" sz="1400" spc="-5">
                <a:solidFill>
                  <a:srgbClr val="000000"/>
                </a:solidFill>
                <a:latin typeface="Arial" panose="02020603050405020304" pitchFamily="2"/>
              </a:rPr>
              <a:t>Manufacture part </a:t>
            </a:r>
          </a:p>
          <a:p>
            <a:pPr marL="137160" marR="0" indent="365760" algn="l">
              <a:lnSpc>
                <a:spcPts val="1600"/>
              </a:lnSpc>
              <a:spcBef>
                <a:spcPts val="1025"/>
              </a:spcBef>
              <a:spcAft>
                <a:spcPts val="0"/>
              </a:spcAft>
              <a:buFont typeface="Arial"/>
              <a:buAutoNum type="arabicPeriod"/>
            </a:pPr>
            <a:r>
              <a:rPr lang="en-US" sz="1400" spc="-5">
                <a:solidFill>
                  <a:srgbClr val="000000"/>
                </a:solidFill>
                <a:latin typeface="Arial" panose="02020603050405020304" pitchFamily="2"/>
              </a:rPr>
              <a:t>100% inspection required for all KPC1’s </a:t>
            </a:r>
          </a:p>
          <a:p>
            <a:pPr marL="137160" marR="0" indent="365760" algn="l">
              <a:lnSpc>
                <a:spcPts val="1600"/>
              </a:lnSpc>
              <a:spcBef>
                <a:spcPts val="1025"/>
              </a:spcBef>
              <a:spcAft>
                <a:spcPts val="0"/>
              </a:spcAft>
              <a:buFont typeface="Arial"/>
              <a:buAutoNum type="arabicPeriod"/>
            </a:pPr>
            <a:r>
              <a:rPr lang="en-US" sz="1400" spc="0">
                <a:solidFill>
                  <a:srgbClr val="000000"/>
                </a:solidFill>
                <a:latin typeface="Arial" panose="02020603050405020304" pitchFamily="2"/>
              </a:rPr>
              <a:t>Load SPC data for KPC1’s for each lot into COPS </a:t>
            </a:r>
          </a:p>
          <a:p>
            <a:pPr marL="137160" marR="0" indent="365760" algn="l">
              <a:lnSpc>
                <a:spcPts val="1600"/>
              </a:lnSpc>
              <a:spcBef>
                <a:spcPts val="1025"/>
              </a:spcBef>
              <a:spcAft>
                <a:spcPts val="0"/>
              </a:spcAft>
              <a:buFont typeface="Arial"/>
              <a:buAutoNum type="arabicPeriod"/>
            </a:pPr>
            <a:r>
              <a:rPr lang="en-US" sz="1400" spc="0">
                <a:solidFill>
                  <a:srgbClr val="000000"/>
                </a:solidFill>
                <a:latin typeface="Arial" panose="02020603050405020304" pitchFamily="2"/>
              </a:rPr>
              <a:t>DQR completes M code iLot and validates COPS data </a:t>
            </a:r>
          </a:p>
          <a:p>
            <a:pPr marL="137160" marR="0" indent="365760" algn="l">
              <a:lnSpc>
                <a:spcPts val="1600"/>
              </a:lnSpc>
              <a:spcBef>
                <a:spcPts val="1030"/>
              </a:spcBef>
              <a:spcAft>
                <a:spcPts val="0"/>
              </a:spcAft>
              <a:buFont typeface="Arial"/>
              <a:buAutoNum type="arabicPeriod"/>
            </a:pPr>
            <a:r>
              <a:rPr lang="en-US" sz="1400" spc="-5">
                <a:solidFill>
                  <a:srgbClr val="000000"/>
                </a:solidFill>
                <a:latin typeface="Arial" panose="02020603050405020304" pitchFamily="2"/>
              </a:rPr>
              <a:t>FAIR and Product Release </a:t>
            </a:r>
          </a:p>
          <a:p>
            <a:pPr marL="822960" marR="274320" indent="228600" algn="l">
              <a:lnSpc>
                <a:spcPts val="1400"/>
              </a:lnSpc>
              <a:spcBef>
                <a:spcPts val="290"/>
              </a:spcBef>
              <a:spcAft>
                <a:spcPts val="0"/>
              </a:spcAft>
              <a:buFont typeface="Symbol"/>
              <a:buChar char="·"/>
            </a:pPr>
            <a:r>
              <a:rPr lang="en-US" sz="1200" spc="0">
                <a:solidFill>
                  <a:srgbClr val="000000"/>
                </a:solidFill>
                <a:latin typeface="Arial" panose="02020603050405020304" pitchFamily="2"/>
              </a:rPr>
              <a:t>All Safety Part FAIRs for both new and deltas must be approved and have iLots released by a Collins SQAR or a CQAR that is designated by Collins to release safety parts </a:t>
            </a:r>
          </a:p>
          <a:p>
            <a:pPr marL="822960" marR="0" indent="228600" algn="l">
              <a:lnSpc>
                <a:spcPts val="1500"/>
              </a:lnSpc>
              <a:spcBef>
                <a:spcPts val="240"/>
              </a:spcBef>
              <a:spcAft>
                <a:spcPts val="0"/>
              </a:spcAft>
              <a:buFont typeface="Symbol"/>
              <a:buChar char="·"/>
            </a:pPr>
            <a:r>
              <a:rPr lang="en-US" sz="1200" spc="0">
                <a:solidFill>
                  <a:srgbClr val="000000"/>
                </a:solidFill>
                <a:latin typeface="Arial" panose="02020603050405020304" pitchFamily="2"/>
              </a:rPr>
              <a:t>Approved FAI packages must be submitted by the supplier to FAIMAIN for filing at Collins </a:t>
            </a:r>
          </a:p>
          <a:p>
            <a:pPr marL="822960" marR="0" indent="228600" algn="l">
              <a:lnSpc>
                <a:spcPts val="1500"/>
              </a:lnSpc>
              <a:spcBef>
                <a:spcPts val="245"/>
              </a:spcBef>
              <a:spcAft>
                <a:spcPts val="1675"/>
              </a:spcAft>
              <a:buFont typeface="Symbol"/>
              <a:buChar char="·"/>
            </a:pPr>
            <a:r>
              <a:rPr lang="en-US" sz="1200" spc="0">
                <a:solidFill>
                  <a:srgbClr val="000000"/>
                </a:solidFill>
                <a:latin typeface="Arial" panose="02020603050405020304" pitchFamily="2"/>
              </a:rPr>
              <a:t>Subsequent releases may be performed by the DQR </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layout 47">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465455" y="330200"/>
            <a:ext cx="8267700" cy="4370070"/>
          </a:xfrm>
          <a:prstGeom prst="rect">
            <a:avLst/>
          </a:prstGeom>
          <a:noFill/>
          <a:ln w="0" cmpd="sng">
            <a:noFill/>
            <a:prstDash val="solid"/>
          </a:ln>
        </p:spPr>
        <p:txBody>
          <a:bodyPr vert="horz" lIns="0" tIns="0" rIns="0" bIns="0" anchor="t"/>
          <a:lstStyle/>
          <a:p>
            <a:pPr marL="91440" marR="0" indent="0" algn="l">
              <a:lnSpc>
                <a:spcPts val="2700"/>
              </a:lnSpc>
              <a:spcAft>
                <a:spcPts val="0"/>
              </a:spcAft>
            </a:pPr>
            <a:r>
              <a:rPr lang="en-US" sz="2400" spc="200">
                <a:solidFill>
                  <a:srgbClr val="000000"/>
                </a:solidFill>
                <a:latin typeface="Arial" panose="02020603050405020304" pitchFamily="2"/>
              </a:rPr>
              <a:t>WRAP UP </a:t>
            </a:r>
          </a:p>
          <a:p>
            <a:pPr marL="320040" marR="182880" indent="228600" algn="just">
              <a:lnSpc>
                <a:spcPts val="1700"/>
              </a:lnSpc>
              <a:spcBef>
                <a:spcPts val="1565"/>
              </a:spcBef>
              <a:spcAft>
                <a:spcPts val="0"/>
              </a:spcAft>
              <a:buFont typeface="Symbol"/>
              <a:buChar char="·"/>
            </a:pPr>
            <a:r>
              <a:rPr lang="en-US" sz="1400" b="1" spc="0">
                <a:solidFill>
                  <a:srgbClr val="000000"/>
                </a:solidFill>
                <a:latin typeface="Arial" panose="02020603050405020304" pitchFamily="2"/>
              </a:rPr>
              <a:t>Handling: </a:t>
            </a:r>
            <a:r>
              <a:rPr lang="en-US" sz="1400" spc="0">
                <a:solidFill>
                  <a:srgbClr val="000000"/>
                </a:solidFill>
                <a:latin typeface="Arial" panose="02020603050405020304" pitchFamily="2"/>
              </a:rPr>
              <a:t>All personnel shall ENSURE that all parts are protected against damage during handling throughout the entire process (including any outside operations) and during shipment. </a:t>
            </a:r>
          </a:p>
          <a:p>
            <a:pPr marL="320040" marR="0" indent="228600" algn="just">
              <a:lnSpc>
                <a:spcPts val="1700"/>
              </a:lnSpc>
              <a:spcBef>
                <a:spcPts val="895"/>
              </a:spcBef>
              <a:spcAft>
                <a:spcPts val="0"/>
              </a:spcAft>
              <a:buFont typeface="Symbol"/>
              <a:buChar char="·"/>
            </a:pPr>
            <a:r>
              <a:rPr lang="en-US" sz="1400" spc="0">
                <a:solidFill>
                  <a:srgbClr val="000000"/>
                </a:solidFill>
                <a:latin typeface="Arial" panose="02020603050405020304" pitchFamily="2"/>
              </a:rPr>
              <a:t>The supplier shall ensure that all documentation identifies the part as: </a:t>
            </a:r>
          </a:p>
          <a:p>
            <a:pPr marL="548640" marR="0" indent="0" algn="l">
              <a:lnSpc>
                <a:spcPts val="1400"/>
              </a:lnSpc>
              <a:spcBef>
                <a:spcPts val="375"/>
              </a:spcBef>
              <a:spcAft>
                <a:spcPts val="0"/>
              </a:spcAft>
            </a:pPr>
            <a:r>
              <a:rPr lang="en-US" sz="1200" b="1" spc="0">
                <a:solidFill>
                  <a:srgbClr val="000000"/>
                </a:solidFill>
                <a:latin typeface="Arial" panose="02020603050405020304" pitchFamily="2"/>
              </a:rPr>
              <a:t>“Flight Safety Part Handle and Package with Care”</a:t>
            </a:r>
            <a:r>
              <a:rPr lang="en-US" sz="1200" spc="0">
                <a:solidFill>
                  <a:srgbClr val="000000"/>
                </a:solidFill>
                <a:latin typeface="Arial" panose="02020603050405020304" pitchFamily="2"/>
              </a:rPr>
              <a:t>. </a:t>
            </a:r>
          </a:p>
          <a:p>
            <a:pPr marL="548640" marR="0" indent="0" algn="l">
              <a:lnSpc>
                <a:spcPts val="1400"/>
              </a:lnSpc>
              <a:spcBef>
                <a:spcPts val="325"/>
              </a:spcBef>
              <a:spcAft>
                <a:spcPts val="0"/>
              </a:spcAft>
            </a:pPr>
            <a:r>
              <a:rPr lang="en-US" sz="1200" b="1" spc="0">
                <a:solidFill>
                  <a:srgbClr val="000000"/>
                </a:solidFill>
                <a:latin typeface="Arial" panose="02020603050405020304" pitchFamily="2"/>
              </a:rPr>
              <a:t>A recognized symbol, (black star preferred) that identifies a FSC. </a:t>
            </a:r>
          </a:p>
          <a:p>
            <a:pPr marL="548640" marR="0" indent="0" algn="l">
              <a:lnSpc>
                <a:spcPts val="1400"/>
              </a:lnSpc>
              <a:spcBef>
                <a:spcPts val="365"/>
              </a:spcBef>
              <a:spcAft>
                <a:spcPts val="0"/>
              </a:spcAft>
            </a:pPr>
            <a:r>
              <a:rPr lang="en-US" sz="1200" b="1" spc="0">
                <a:solidFill>
                  <a:srgbClr val="000000"/>
                </a:solidFill>
                <a:latin typeface="Arial" panose="02020603050405020304" pitchFamily="2"/>
              </a:rPr>
              <a:t>A recognized symbol, that identifies a KPC1. </a:t>
            </a:r>
          </a:p>
          <a:p>
            <a:pPr marL="320040" marR="411480" indent="228600" algn="just">
              <a:lnSpc>
                <a:spcPts val="1700"/>
              </a:lnSpc>
              <a:spcBef>
                <a:spcPts val="925"/>
              </a:spcBef>
              <a:spcAft>
                <a:spcPts val="0"/>
              </a:spcAft>
              <a:buFont typeface="Symbol"/>
              <a:buChar char="·"/>
            </a:pPr>
            <a:r>
              <a:rPr lang="en-US" sz="1400" spc="0">
                <a:solidFill>
                  <a:srgbClr val="000000"/>
                </a:solidFill>
                <a:latin typeface="Arial" panose="02020603050405020304" pitchFamily="2"/>
              </a:rPr>
              <a:t>Documentation includes routers, travelers, op sheets, final inspection records, certifications, test data, etc. </a:t>
            </a:r>
          </a:p>
          <a:p>
            <a:pPr marL="548640" marR="0" indent="228600" algn="just">
              <a:lnSpc>
                <a:spcPts val="1500"/>
              </a:lnSpc>
              <a:spcBef>
                <a:spcPts val="855"/>
              </a:spcBef>
              <a:spcAft>
                <a:spcPts val="0"/>
              </a:spcAft>
              <a:buFont typeface="Symbol"/>
              <a:buChar char="·"/>
            </a:pPr>
            <a:r>
              <a:rPr lang="en-US" sz="1200" b="1" spc="0">
                <a:solidFill>
                  <a:srgbClr val="000000"/>
                </a:solidFill>
                <a:latin typeface="Arial" panose="02020603050405020304" pitchFamily="2"/>
              </a:rPr>
              <a:t>Purchase orders to sub-tiers shall identify safety parts with appropriate flow down </a:t>
            </a:r>
          </a:p>
          <a:p>
            <a:pPr marL="320040" marR="182880" indent="228600" algn="just">
              <a:lnSpc>
                <a:spcPts val="1700"/>
              </a:lnSpc>
              <a:spcBef>
                <a:spcPts val="920"/>
              </a:spcBef>
              <a:spcAft>
                <a:spcPts val="0"/>
              </a:spcAft>
              <a:buFont typeface="Symbol"/>
              <a:buChar char="·"/>
            </a:pPr>
            <a:r>
              <a:rPr lang="en-US" sz="1400" spc="-10">
                <a:solidFill>
                  <a:srgbClr val="000000"/>
                </a:solidFill>
                <a:latin typeface="Arial" panose="02020603050405020304" pitchFamily="2"/>
              </a:rPr>
              <a:t>Safety parts should be easily identifiable. Examples: “Flight Safety/Safety Part” stamped on traveler or documents, FS travelers printed on unique color paper, FS jobs in different color job envelope </a:t>
            </a:r>
          </a:p>
          <a:p>
            <a:pPr marL="320040" marR="228600" indent="228600" algn="l">
              <a:lnSpc>
                <a:spcPts val="1700"/>
              </a:lnSpc>
              <a:spcBef>
                <a:spcPts val="970"/>
              </a:spcBef>
              <a:spcAft>
                <a:spcPts val="3720"/>
              </a:spcAft>
              <a:buFont typeface="Symbol"/>
              <a:buChar char="·"/>
            </a:pPr>
            <a:r>
              <a:rPr lang="en-US" sz="1400" b="1" spc="0">
                <a:solidFill>
                  <a:srgbClr val="000000"/>
                </a:solidFill>
                <a:latin typeface="Arial" panose="02020603050405020304" pitchFamily="2"/>
              </a:rPr>
              <a:t>Record Retention: </a:t>
            </a:r>
            <a:r>
              <a:rPr lang="en-US" sz="1400" spc="0">
                <a:solidFill>
                  <a:srgbClr val="000000"/>
                </a:solidFill>
                <a:latin typeface="Arial" panose="02020603050405020304" pitchFamily="2"/>
              </a:rPr>
              <a:t>All manufacturing and inspection records for each lot shall be complete and be available for at least </a:t>
            </a:r>
            <a:r>
              <a:rPr lang="en-US" sz="1400" b="1" spc="0">
                <a:solidFill>
                  <a:srgbClr val="000000"/>
                </a:solidFill>
                <a:latin typeface="Arial" panose="02020603050405020304" pitchFamily="2"/>
              </a:rPr>
              <a:t>forty years (40)</a:t>
            </a:r>
            <a:r>
              <a:rPr lang="en-US" sz="1400" spc="0">
                <a:solidFill>
                  <a:srgbClr val="000000"/>
                </a:solidFill>
                <a:latin typeface="Arial" panose="02020603050405020304" pitchFamily="2"/>
              </a:rPr>
              <a:t>.This shall also be flowed down to sub-tiers.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layout 49">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465455" y="469900"/>
            <a:ext cx="8267700" cy="4230370"/>
          </a:xfrm>
          <a:prstGeom prst="rect">
            <a:avLst/>
          </a:prstGeom>
          <a:noFill/>
          <a:ln w="0" cmpd="sng">
            <a:noFill/>
            <a:prstDash val="solid"/>
          </a:ln>
        </p:spPr>
        <p:txBody>
          <a:bodyPr vert="horz" lIns="0" tIns="6350" rIns="0" bIns="0" anchor="t"/>
          <a:lstStyle/>
          <a:p>
            <a:pPr marL="91440" marR="0" indent="0" algn="l">
              <a:lnSpc>
                <a:spcPts val="2700"/>
              </a:lnSpc>
              <a:spcAft>
                <a:spcPts val="0"/>
              </a:spcAft>
            </a:pPr>
            <a:r>
              <a:rPr lang="en-US" sz="2400" spc="250">
                <a:solidFill>
                  <a:srgbClr val="000000"/>
                </a:solidFill>
                <a:latin typeface="Arial" panose="02020603050405020304" pitchFamily="2"/>
              </a:rPr>
              <a:t>KNOWLEDGE CHECK </a:t>
            </a:r>
          </a:p>
          <a:p>
            <a:pPr marL="91440" marR="0" indent="0" algn="l">
              <a:lnSpc>
                <a:spcPts val="1800"/>
              </a:lnSpc>
              <a:spcBef>
                <a:spcPts val="1915"/>
              </a:spcBef>
              <a:spcAft>
                <a:spcPts val="0"/>
              </a:spcAft>
            </a:pPr>
            <a:r>
              <a:rPr lang="en-US" sz="1600" spc="0">
                <a:solidFill>
                  <a:srgbClr val="000000"/>
                </a:solidFill>
                <a:latin typeface="Arial" panose="02020603050405020304" pitchFamily="2"/>
              </a:rPr>
              <a:t>Validate your Safety Part Training Knowledge </a:t>
            </a:r>
          </a:p>
          <a:p>
            <a:pPr marL="548640" marR="0" indent="228600" algn="l">
              <a:lnSpc>
                <a:spcPts val="1700"/>
              </a:lnSpc>
              <a:spcBef>
                <a:spcPts val="280"/>
              </a:spcBef>
              <a:spcAft>
                <a:spcPts val="0"/>
              </a:spcAft>
              <a:buFont typeface="Symbol"/>
              <a:buChar char="·"/>
            </a:pPr>
            <a:r>
              <a:rPr lang="en-US" sz="1400" spc="0">
                <a:solidFill>
                  <a:srgbClr val="000000"/>
                </a:solidFill>
                <a:latin typeface="Arial" panose="02020603050405020304" pitchFamily="2"/>
              </a:rPr>
              <a:t>What is the document that controls Safety parts? </a:t>
            </a:r>
          </a:p>
          <a:p>
            <a:pPr marL="548640" marR="0" indent="228600" algn="l">
              <a:lnSpc>
                <a:spcPts val="1700"/>
              </a:lnSpc>
              <a:spcBef>
                <a:spcPts val="270"/>
              </a:spcBef>
              <a:spcAft>
                <a:spcPts val="0"/>
              </a:spcAft>
              <a:buFont typeface="Symbol"/>
              <a:buChar char="·"/>
            </a:pPr>
            <a:r>
              <a:rPr lang="en-US" sz="1400" spc="0">
                <a:solidFill>
                  <a:srgbClr val="000000"/>
                </a:solidFill>
                <a:latin typeface="Arial" panose="02020603050405020304" pitchFamily="2"/>
              </a:rPr>
              <a:t>Who can release the initial FAIR shipment? </a:t>
            </a:r>
          </a:p>
          <a:p>
            <a:pPr marL="548640" marR="0" indent="228600" algn="l">
              <a:lnSpc>
                <a:spcPts val="1700"/>
              </a:lnSpc>
              <a:spcBef>
                <a:spcPts val="270"/>
              </a:spcBef>
              <a:spcAft>
                <a:spcPts val="0"/>
              </a:spcAft>
              <a:buFont typeface="Symbol"/>
              <a:buChar char="·"/>
            </a:pPr>
            <a:r>
              <a:rPr lang="en-US" sz="1400" spc="0">
                <a:solidFill>
                  <a:srgbClr val="000000"/>
                </a:solidFill>
                <a:latin typeface="Arial" panose="02020603050405020304" pitchFamily="2"/>
              </a:rPr>
              <a:t>Does a DQR need access to the COPS database? </a:t>
            </a:r>
          </a:p>
          <a:p>
            <a:pPr marL="548640" marR="0" indent="228600" algn="l">
              <a:lnSpc>
                <a:spcPts val="1700"/>
              </a:lnSpc>
              <a:spcBef>
                <a:spcPts val="270"/>
              </a:spcBef>
              <a:spcAft>
                <a:spcPts val="0"/>
              </a:spcAft>
              <a:buFont typeface="Symbol"/>
              <a:buChar char="·"/>
            </a:pPr>
            <a:r>
              <a:rPr lang="en-US" sz="1400" spc="0">
                <a:solidFill>
                  <a:srgbClr val="000000"/>
                </a:solidFill>
                <a:latin typeface="Arial" panose="02020603050405020304" pitchFamily="2"/>
              </a:rPr>
              <a:t>When is review board approval required for changes? </a:t>
            </a:r>
          </a:p>
          <a:p>
            <a:pPr marL="548640" marR="0" indent="228600" algn="l">
              <a:lnSpc>
                <a:spcPts val="1700"/>
              </a:lnSpc>
              <a:spcBef>
                <a:spcPts val="275"/>
              </a:spcBef>
              <a:spcAft>
                <a:spcPts val="0"/>
              </a:spcAft>
              <a:buFont typeface="Symbol"/>
              <a:buChar char="·"/>
            </a:pPr>
            <a:r>
              <a:rPr lang="en-US" sz="1400" spc="0">
                <a:solidFill>
                  <a:srgbClr val="000000"/>
                </a:solidFill>
                <a:latin typeface="Arial" panose="02020603050405020304" pitchFamily="2"/>
              </a:rPr>
              <a:t>Do you know who your SQAR is? </a:t>
            </a:r>
          </a:p>
          <a:p>
            <a:pPr marL="548640" marR="0" indent="228600" algn="l">
              <a:lnSpc>
                <a:spcPts val="1700"/>
              </a:lnSpc>
              <a:spcBef>
                <a:spcPts val="270"/>
              </a:spcBef>
              <a:spcAft>
                <a:spcPts val="0"/>
              </a:spcAft>
              <a:buFont typeface="Symbol"/>
              <a:buChar char="·"/>
            </a:pPr>
            <a:r>
              <a:rPr lang="en-US" sz="1400" spc="0">
                <a:solidFill>
                  <a:srgbClr val="000000"/>
                </a:solidFill>
                <a:latin typeface="Arial" panose="02020603050405020304" pitchFamily="2"/>
              </a:rPr>
              <a:t>What identifies a frozen safety characteristic? </a:t>
            </a:r>
          </a:p>
          <a:p>
            <a:pPr marL="548640" marR="0" indent="228600" algn="l">
              <a:lnSpc>
                <a:spcPts val="1700"/>
              </a:lnSpc>
              <a:spcBef>
                <a:spcPts val="270"/>
              </a:spcBef>
              <a:spcAft>
                <a:spcPts val="0"/>
              </a:spcAft>
              <a:buFont typeface="Symbol"/>
              <a:buChar char="·"/>
            </a:pPr>
            <a:r>
              <a:rPr lang="en-US" sz="1400" spc="0">
                <a:solidFill>
                  <a:srgbClr val="000000"/>
                </a:solidFill>
                <a:latin typeface="Arial" panose="02020603050405020304" pitchFamily="2"/>
              </a:rPr>
              <a:t>Should you release safety products prior to flight safety board approval, even if management </a:t>
            </a:r>
          </a:p>
          <a:p>
            <a:pPr marL="777240" marR="0" indent="0" algn="l">
              <a:lnSpc>
                <a:spcPts val="1600"/>
              </a:lnSpc>
              <a:spcBef>
                <a:spcPts val="80"/>
              </a:spcBef>
              <a:spcAft>
                <a:spcPts val="0"/>
              </a:spcAft>
            </a:pPr>
            <a:r>
              <a:rPr lang="en-US" sz="1400" spc="-5">
                <a:solidFill>
                  <a:srgbClr val="000000"/>
                </a:solidFill>
                <a:latin typeface="Arial" panose="02020603050405020304" pitchFamily="2"/>
              </a:rPr>
              <a:t>tells you to do this? </a:t>
            </a:r>
          </a:p>
          <a:p>
            <a:pPr marL="548640" marR="0" indent="228600" algn="l">
              <a:lnSpc>
                <a:spcPts val="1700"/>
              </a:lnSpc>
              <a:spcBef>
                <a:spcPts val="270"/>
              </a:spcBef>
              <a:spcAft>
                <a:spcPts val="0"/>
              </a:spcAft>
              <a:buFont typeface="Symbol"/>
              <a:buChar char="·"/>
            </a:pPr>
            <a:r>
              <a:rPr lang="en-US" sz="1400" spc="0">
                <a:solidFill>
                  <a:srgbClr val="000000"/>
                </a:solidFill>
                <a:latin typeface="Arial" panose="02020603050405020304" pitchFamily="2"/>
              </a:rPr>
              <a:t>What is the difference between complete and selective frozen processes? </a:t>
            </a:r>
          </a:p>
          <a:p>
            <a:pPr marL="548640" marR="0" indent="228600" algn="l">
              <a:lnSpc>
                <a:spcPts val="1700"/>
              </a:lnSpc>
              <a:spcBef>
                <a:spcPts val="270"/>
              </a:spcBef>
              <a:spcAft>
                <a:spcPts val="0"/>
              </a:spcAft>
              <a:buFont typeface="Symbol"/>
              <a:buChar char="·"/>
            </a:pPr>
            <a:r>
              <a:rPr lang="en-US" sz="1400" spc="0">
                <a:solidFill>
                  <a:srgbClr val="000000"/>
                </a:solidFill>
                <a:latin typeface="Arial" panose="02020603050405020304" pitchFamily="2"/>
              </a:rPr>
              <a:t>Can you rework a flight safety part without Collins approval, even if it ultimately meets the </a:t>
            </a:r>
          </a:p>
          <a:p>
            <a:pPr marL="777240" marR="0" indent="0" algn="l">
              <a:lnSpc>
                <a:spcPts val="1600"/>
              </a:lnSpc>
              <a:spcBef>
                <a:spcPts val="80"/>
              </a:spcBef>
              <a:spcAft>
                <a:spcPts val="0"/>
              </a:spcAft>
            </a:pPr>
            <a:r>
              <a:rPr lang="en-US" sz="1400" spc="-10">
                <a:solidFill>
                  <a:srgbClr val="000000"/>
                </a:solidFill>
                <a:latin typeface="Arial" panose="02020603050405020304" pitchFamily="2"/>
              </a:rPr>
              <a:t>drawing? </a:t>
            </a:r>
          </a:p>
          <a:p>
            <a:pPr marL="548640" marR="0" indent="228600" algn="l">
              <a:lnSpc>
                <a:spcPts val="1700"/>
              </a:lnSpc>
              <a:spcBef>
                <a:spcPts val="275"/>
              </a:spcBef>
              <a:spcAft>
                <a:spcPts val="0"/>
              </a:spcAft>
              <a:buFont typeface="Symbol"/>
              <a:buChar char="·"/>
            </a:pPr>
            <a:r>
              <a:rPr lang="en-US" sz="1400" spc="0">
                <a:solidFill>
                  <a:srgbClr val="000000"/>
                </a:solidFill>
                <a:latin typeface="Arial" panose="02020603050405020304" pitchFamily="2"/>
              </a:rPr>
              <a:t>What is the impact if a flight safety characteristic is not met? </a:t>
            </a:r>
          </a:p>
          <a:p>
            <a:pPr marL="548640" marR="0" indent="228600" algn="l">
              <a:lnSpc>
                <a:spcPts val="1700"/>
              </a:lnSpc>
              <a:spcBef>
                <a:spcPts val="270"/>
              </a:spcBef>
              <a:spcAft>
                <a:spcPts val="1235"/>
              </a:spcAft>
              <a:buFont typeface="Symbol"/>
              <a:buChar char="·"/>
            </a:pPr>
            <a:r>
              <a:rPr lang="en-US" sz="1400" spc="0">
                <a:solidFill>
                  <a:srgbClr val="000000"/>
                </a:solidFill>
                <a:latin typeface="Arial" panose="02020603050405020304" pitchFamily="2"/>
              </a:rPr>
              <a:t>Who is responsible for submitting the PSRB approval to the sub-tier?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layout 50">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458470" y="469900"/>
            <a:ext cx="8288020" cy="791845"/>
          </a:xfrm>
          <a:prstGeom prst="rect">
            <a:avLst/>
          </a:prstGeom>
          <a:noFill/>
          <a:ln w="0" cmpd="sng">
            <a:noFill/>
            <a:prstDash val="solid"/>
          </a:ln>
        </p:spPr>
        <p:txBody>
          <a:bodyPr vert="horz" lIns="0" tIns="6350" rIns="0" bIns="0" anchor="t"/>
          <a:lstStyle/>
          <a:p>
            <a:pPr marL="0" marR="0" indent="0" algn="ctr">
              <a:lnSpc>
                <a:spcPts val="2700"/>
              </a:lnSpc>
              <a:spcAft>
                <a:spcPts val="3375"/>
              </a:spcAft>
            </a:pPr>
            <a:r>
              <a:rPr lang="en-US" sz="2400" spc="-175">
                <a:solidFill>
                  <a:srgbClr val="000000"/>
                </a:solidFill>
                <a:latin typeface="Arial" panose="02020603050405020304" pitchFamily="2"/>
              </a:rPr>
              <a:t>Q U E S T I O N S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layout 2">
    <p:bg>
      <p:bgPr>
        <a:solidFill>
          <a:schemeClr val="bg1">
            <a:alpha val="100000"/>
          </a:schemeClr>
        </a:solidFill>
        <a:effectLst/>
      </p:bgPr>
    </p:bg>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4288790" y="659765"/>
            <a:ext cx="1682115" cy="342900"/>
          </a:xfrm>
          <a:prstGeom prst="rect">
            <a:avLst/>
          </a:prstGeom>
          <a:noFill/>
          <a:ln w="0" cmpd="sng">
            <a:noFill/>
            <a:prstDash val="solid"/>
          </a:ln>
        </p:spPr>
        <p:txBody>
          <a:bodyPr vert="horz" lIns="0" tIns="0" rIns="0" bIns="0" anchor="t"/>
          <a:lstStyle/>
          <a:p>
            <a:pPr marL="0" marR="0" indent="0" algn="l">
              <a:lnSpc>
                <a:spcPts val="2700"/>
              </a:lnSpc>
              <a:spcAft>
                <a:spcPts val="0"/>
              </a:spcAft>
            </a:pPr>
            <a:r>
              <a:rPr lang="en-US" sz="2400" spc="95">
                <a:solidFill>
                  <a:srgbClr val="FFFFFF"/>
                </a:solidFill>
                <a:latin typeface="Arial" panose="02020603050405020304" pitchFamily="2"/>
              </a:rPr>
              <a:t>PURPOSE </a:t>
            </a:r>
          </a:p>
        </p:txBody>
      </p:sp>
      <p:sp>
        <p:nvSpPr>
          <p:cNvPr id="6" name="Text Placeholder 5"/>
          <p:cNvSpPr>
            <a:spLocks noGrp="1"/>
          </p:cNvSpPr>
          <p:nvPr>
            <p:ph type="body" idx="10"/>
          </p:nvPr>
        </p:nvSpPr>
        <p:spPr>
          <a:xfrm>
            <a:off x="4191000" y="1176020"/>
            <a:ext cx="4431665" cy="2339340"/>
          </a:xfrm>
          <a:prstGeom prst="rect">
            <a:avLst/>
          </a:prstGeom>
          <a:noFill/>
          <a:ln w="0" cmpd="sng">
            <a:noFill/>
            <a:prstDash val="solid"/>
          </a:ln>
        </p:spPr>
        <p:txBody>
          <a:bodyPr vert="horz" lIns="0" tIns="51435" rIns="0" bIns="0" anchor="t"/>
          <a:lstStyle/>
          <a:p>
            <a:pPr marL="0" marR="0" indent="0" algn="l">
              <a:lnSpc>
                <a:spcPts val="1600"/>
              </a:lnSpc>
              <a:spcAft>
                <a:spcPts val="0"/>
              </a:spcAft>
            </a:pPr>
            <a:r>
              <a:rPr lang="en-US" sz="1400" spc="170">
                <a:solidFill>
                  <a:srgbClr val="FFFFFF"/>
                </a:solidFill>
                <a:latin typeface="Arial" panose="02020603050405020304" pitchFamily="2"/>
              </a:rPr>
              <a:t>The purpose of this training is to establish: </a:t>
            </a:r>
          </a:p>
          <a:p>
            <a:pPr marL="182880" marR="0" indent="182880" algn="l">
              <a:lnSpc>
                <a:spcPts val="1700"/>
              </a:lnSpc>
              <a:spcBef>
                <a:spcPts val="270"/>
              </a:spcBef>
              <a:spcAft>
                <a:spcPts val="0"/>
              </a:spcAft>
              <a:buFont typeface="Symbol"/>
              <a:buChar char="·"/>
            </a:pPr>
            <a:r>
              <a:rPr lang="en-US" sz="1400" spc="180">
                <a:solidFill>
                  <a:srgbClr val="FFFFFF"/>
                </a:solidFill>
                <a:latin typeface="Arial" panose="02020603050405020304" pitchFamily="2"/>
              </a:rPr>
              <a:t>Standard definitions &amp; acronyms </a:t>
            </a:r>
          </a:p>
          <a:p>
            <a:pPr marL="182880" marR="457200" indent="182880" algn="l">
              <a:lnSpc>
                <a:spcPts val="1700"/>
              </a:lnSpc>
              <a:spcBef>
                <a:spcPts val="335"/>
              </a:spcBef>
              <a:spcAft>
                <a:spcPts val="0"/>
              </a:spcAft>
              <a:buFont typeface="Symbol"/>
              <a:buChar char="·"/>
            </a:pPr>
            <a:r>
              <a:rPr lang="en-US" sz="1400" spc="190">
                <a:solidFill>
                  <a:srgbClr val="FFFFFF"/>
                </a:solidFill>
                <a:latin typeface="Arial" panose="02020603050405020304" pitchFamily="2"/>
              </a:rPr>
              <a:t>Understanding of why the safety part program exists (video) </a:t>
            </a:r>
          </a:p>
          <a:p>
            <a:pPr marL="182880" marR="0" indent="182880" algn="l">
              <a:lnSpc>
                <a:spcPts val="1700"/>
              </a:lnSpc>
              <a:spcBef>
                <a:spcPts val="275"/>
              </a:spcBef>
              <a:spcAft>
                <a:spcPts val="0"/>
              </a:spcAft>
              <a:buFont typeface="Symbol"/>
              <a:buChar char="·"/>
            </a:pPr>
            <a:r>
              <a:rPr lang="en-US" sz="1400" spc="185">
                <a:solidFill>
                  <a:srgbClr val="FFFFFF"/>
                </a:solidFill>
                <a:latin typeface="Arial" panose="02020603050405020304" pitchFamily="2"/>
              </a:rPr>
              <a:t>Understanding of the approval process </a:t>
            </a:r>
          </a:p>
          <a:p>
            <a:pPr marL="182880" marR="0" indent="182880" algn="l">
              <a:lnSpc>
                <a:spcPts val="1700"/>
              </a:lnSpc>
              <a:spcBef>
                <a:spcPts val="270"/>
              </a:spcBef>
              <a:spcAft>
                <a:spcPts val="0"/>
              </a:spcAft>
              <a:buFont typeface="Symbol"/>
              <a:buChar char="·"/>
            </a:pPr>
            <a:r>
              <a:rPr lang="en-US" sz="1400" spc="185">
                <a:solidFill>
                  <a:srgbClr val="FFFFFF"/>
                </a:solidFill>
                <a:latin typeface="Arial" panose="02020603050405020304" pitchFamily="2"/>
              </a:rPr>
              <a:t>Build to Print and Design Responsible </a:t>
            </a:r>
          </a:p>
          <a:p>
            <a:pPr marL="182880" marR="0" indent="182880" algn="l">
              <a:lnSpc>
                <a:spcPts val="1700"/>
              </a:lnSpc>
              <a:spcBef>
                <a:spcPts val="270"/>
              </a:spcBef>
              <a:spcAft>
                <a:spcPts val="0"/>
              </a:spcAft>
              <a:buFont typeface="Symbol"/>
              <a:buChar char="·"/>
            </a:pPr>
            <a:r>
              <a:rPr lang="en-US" sz="1400" spc="175">
                <a:solidFill>
                  <a:srgbClr val="FFFFFF"/>
                </a:solidFill>
                <a:latin typeface="Arial" panose="02020603050405020304" pitchFamily="2"/>
              </a:rPr>
              <a:t>How to upload into COPS </a:t>
            </a:r>
          </a:p>
          <a:p>
            <a:pPr marL="182880" marR="0" indent="182880" algn="l">
              <a:lnSpc>
                <a:spcPts val="1700"/>
              </a:lnSpc>
              <a:spcBef>
                <a:spcPts val="270"/>
              </a:spcBef>
              <a:spcAft>
                <a:spcPts val="0"/>
              </a:spcAft>
              <a:buFont typeface="Symbol"/>
              <a:buChar char="·"/>
            </a:pPr>
            <a:r>
              <a:rPr lang="en-US" sz="1400" spc="165">
                <a:solidFill>
                  <a:srgbClr val="FFFFFF"/>
                </a:solidFill>
                <a:latin typeface="Arial" panose="02020603050405020304" pitchFamily="2"/>
              </a:rPr>
              <a:t>DQR Expectations </a:t>
            </a:r>
          </a:p>
          <a:p>
            <a:pPr marL="182880" marR="0" indent="182880" algn="l">
              <a:lnSpc>
                <a:spcPts val="1700"/>
              </a:lnSpc>
              <a:spcBef>
                <a:spcPts val="270"/>
              </a:spcBef>
              <a:spcAft>
                <a:spcPts val="590"/>
              </a:spcAft>
              <a:buFont typeface="Symbol"/>
              <a:buChar char="·"/>
            </a:pPr>
            <a:r>
              <a:rPr lang="en-US" sz="1400" spc="180">
                <a:solidFill>
                  <a:srgbClr val="FFFFFF"/>
                </a:solidFill>
                <a:latin typeface="Arial" panose="02020603050405020304" pitchFamily="2"/>
              </a:rPr>
              <a:t>Continued training expectations </a:t>
            </a:r>
          </a:p>
        </p:txBody>
      </p:sp>
      <p:sp>
        <p:nvSpPr>
          <p:cNvPr id="7" name="Text Placeholder 6"/>
          <p:cNvSpPr>
            <a:spLocks noGrp="1"/>
          </p:cNvSpPr>
          <p:nvPr>
            <p:ph type="body" idx="10"/>
          </p:nvPr>
        </p:nvSpPr>
        <p:spPr>
          <a:xfrm>
            <a:off x="5434330" y="4740275"/>
            <a:ext cx="3069590" cy="191135"/>
          </a:xfrm>
          <a:prstGeom prst="rect">
            <a:avLst/>
          </a:prstGeom>
          <a:noFill/>
          <a:ln w="0" cmpd="sng">
            <a:noFill/>
            <a:prstDash val="solid"/>
          </a:ln>
        </p:spPr>
        <p:txBody>
          <a:bodyPr vert="horz" lIns="0" tIns="635" rIns="0" bIns="0" anchor="t"/>
          <a:lstStyle/>
          <a:p>
            <a:pPr marL="0" marR="0" indent="0" algn="r">
              <a:lnSpc>
                <a:spcPts val="700"/>
              </a:lnSpc>
              <a:spcAft>
                <a:spcPts val="0"/>
              </a:spcAft>
            </a:pPr>
            <a:r>
              <a:rPr lang="en-US" sz="600" spc="0">
                <a:solidFill>
                  <a:srgbClr val="FFFFFF"/>
                </a:solidFill>
                <a:latin typeface="Arial" panose="02020603050405020304" pitchFamily="2"/>
              </a:rPr>
              <a:t>© 2020 Collins Aerospace </a:t>
            </a:r>
          </a:p>
          <a:p>
            <a:pPr marL="0" marR="0" indent="0" algn="l">
              <a:lnSpc>
                <a:spcPts val="700"/>
              </a:lnSpc>
              <a:spcBef>
                <a:spcPts val="115"/>
              </a:spcBef>
              <a:spcAft>
                <a:spcPts val="0"/>
              </a:spcAft>
            </a:pPr>
            <a:r>
              <a:rPr lang="en-US" sz="600" spc="-5">
                <a:solidFill>
                  <a:srgbClr val="E3541F"/>
                </a:solidFill>
                <a:latin typeface="Arial" panose="02020603050405020304" pitchFamily="2"/>
              </a:rPr>
              <a:t>Collins Aerospace Proprietary. This document contains no export controlled technical data. </a:t>
            </a:r>
          </a:p>
        </p:txBody>
      </p:sp>
      <p:sp>
        <p:nvSpPr>
          <p:cNvPr id="8" name="Text Placeholder 7"/>
          <p:cNvSpPr>
            <a:spLocks noGrp="1"/>
          </p:cNvSpPr>
          <p:nvPr>
            <p:ph type="body" idx="10"/>
          </p:nvPr>
        </p:nvSpPr>
        <p:spPr>
          <a:xfrm>
            <a:off x="9058910" y="4799330"/>
            <a:ext cx="85090" cy="102870"/>
          </a:xfrm>
          <a:prstGeom prst="rect">
            <a:avLst/>
          </a:prstGeom>
          <a:noFill/>
          <a:ln w="0" cmpd="sng">
            <a:noFill/>
            <a:prstDash val="solid"/>
          </a:ln>
        </p:spPr>
        <p:txBody>
          <a:bodyPr vert="horz" lIns="0" tIns="635" rIns="0" bIns="0" anchor="t"/>
          <a:lstStyle/>
          <a:p>
            <a:pPr marL="0" marR="0" indent="0" algn="r">
              <a:lnSpc>
                <a:spcPts val="800"/>
              </a:lnSpc>
              <a:spcAft>
                <a:spcPts val="0"/>
              </a:spcAft>
            </a:pPr>
            <a:r>
              <a:rPr lang="en-US" sz="700" spc="0">
                <a:solidFill>
                  <a:srgbClr val="FFFFFF"/>
                </a:solidFill>
                <a:latin typeface="Arial" panose="02020603050405020304" pitchFamily="2"/>
              </a:rPr>
              <a:t>2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layout 3">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466090" y="317500"/>
            <a:ext cx="8267700" cy="4382770"/>
          </a:xfrm>
          <a:prstGeom prst="rect">
            <a:avLst/>
          </a:prstGeom>
          <a:noFill/>
          <a:ln w="0" cmpd="sng">
            <a:noFill/>
            <a:prstDash val="solid"/>
          </a:ln>
        </p:spPr>
        <p:txBody>
          <a:bodyPr vert="horz" lIns="0" tIns="0" rIns="0" bIns="0" anchor="t"/>
          <a:lstStyle/>
          <a:p>
            <a:pPr marL="91440" marR="0" indent="0" algn="l">
              <a:lnSpc>
                <a:spcPts val="2700"/>
              </a:lnSpc>
              <a:spcAft>
                <a:spcPts val="0"/>
              </a:spcAft>
            </a:pPr>
            <a:r>
              <a:rPr lang="en-US" sz="2400" spc="210">
                <a:solidFill>
                  <a:srgbClr val="000000"/>
                </a:solidFill>
                <a:latin typeface="Arial" panose="02020603050405020304" pitchFamily="2"/>
              </a:rPr>
              <a:t>ACRONYMS </a:t>
            </a:r>
          </a:p>
          <a:p>
            <a:pPr marL="91440" marR="0" indent="228600" algn="l">
              <a:lnSpc>
                <a:spcPts val="2000"/>
              </a:lnSpc>
              <a:spcBef>
                <a:spcPts val="1400"/>
              </a:spcBef>
              <a:spcAft>
                <a:spcPts val="0"/>
              </a:spcAft>
              <a:buFont typeface="Symbol"/>
              <a:buChar char="·"/>
            </a:pPr>
            <a:r>
              <a:rPr lang="en-US" sz="1600" b="1" spc="0">
                <a:solidFill>
                  <a:srgbClr val="000000"/>
                </a:solidFill>
                <a:latin typeface="Arial" panose="02020603050405020304" pitchFamily="2"/>
              </a:rPr>
              <a:t>COPS</a:t>
            </a:r>
            <a:r>
              <a:rPr lang="en-US" sz="1600" spc="0">
                <a:solidFill>
                  <a:srgbClr val="000000"/>
                </a:solidFill>
                <a:latin typeface="Arial" panose="02020603050405020304" pitchFamily="2"/>
              </a:rPr>
              <a:t>: Control of Process and Safety </a:t>
            </a:r>
          </a:p>
          <a:p>
            <a:pPr marL="91440" marR="0" indent="228600" algn="l">
              <a:lnSpc>
                <a:spcPts val="2000"/>
              </a:lnSpc>
              <a:spcBef>
                <a:spcPts val="315"/>
              </a:spcBef>
              <a:spcAft>
                <a:spcPts val="0"/>
              </a:spcAft>
              <a:buFont typeface="Symbol"/>
              <a:buChar char="·"/>
            </a:pPr>
            <a:r>
              <a:rPr lang="en-US" sz="1600" b="1" spc="0">
                <a:solidFill>
                  <a:srgbClr val="000000"/>
                </a:solidFill>
                <a:latin typeface="Arial" panose="02020603050405020304" pitchFamily="2"/>
              </a:rPr>
              <a:t>CTQ</a:t>
            </a:r>
            <a:r>
              <a:rPr lang="en-US" sz="1600" spc="0">
                <a:solidFill>
                  <a:srgbClr val="000000"/>
                </a:solidFill>
                <a:latin typeface="Arial" panose="02020603050405020304" pitchFamily="2"/>
              </a:rPr>
              <a:t>: Critical to Quality </a:t>
            </a:r>
          </a:p>
          <a:p>
            <a:pPr marL="91440" marR="0" indent="228600" algn="l">
              <a:lnSpc>
                <a:spcPts val="2000"/>
              </a:lnSpc>
              <a:spcBef>
                <a:spcPts val="320"/>
              </a:spcBef>
              <a:spcAft>
                <a:spcPts val="0"/>
              </a:spcAft>
              <a:buFont typeface="Symbol"/>
              <a:buChar char="·"/>
            </a:pPr>
            <a:r>
              <a:rPr lang="en-US" sz="1600" b="1" spc="0">
                <a:solidFill>
                  <a:srgbClr val="000000"/>
                </a:solidFill>
                <a:latin typeface="Arial" panose="02020603050405020304" pitchFamily="2"/>
              </a:rPr>
              <a:t>CTQC</a:t>
            </a:r>
            <a:r>
              <a:rPr lang="en-US" sz="1600" spc="0">
                <a:solidFill>
                  <a:srgbClr val="000000"/>
                </a:solidFill>
                <a:latin typeface="Arial" panose="02020603050405020304" pitchFamily="2"/>
              </a:rPr>
              <a:t>: Critical to Quality Characteristic </a:t>
            </a:r>
          </a:p>
          <a:p>
            <a:pPr marL="91440" marR="0" indent="228600" algn="l">
              <a:lnSpc>
                <a:spcPts val="2000"/>
              </a:lnSpc>
              <a:spcBef>
                <a:spcPts val="320"/>
              </a:spcBef>
              <a:spcAft>
                <a:spcPts val="0"/>
              </a:spcAft>
              <a:buFont typeface="Symbol"/>
              <a:buChar char="·"/>
            </a:pPr>
            <a:r>
              <a:rPr lang="en-US" sz="1600" b="1" spc="0">
                <a:solidFill>
                  <a:srgbClr val="000000"/>
                </a:solidFill>
                <a:latin typeface="Arial" panose="02020603050405020304" pitchFamily="2"/>
              </a:rPr>
              <a:t>CTSC</a:t>
            </a:r>
            <a:r>
              <a:rPr lang="en-US" sz="1600" spc="0">
                <a:solidFill>
                  <a:srgbClr val="000000"/>
                </a:solidFill>
                <a:latin typeface="Arial" panose="02020603050405020304" pitchFamily="2"/>
              </a:rPr>
              <a:t>: Critical to Safety Characteristic </a:t>
            </a:r>
          </a:p>
          <a:p>
            <a:pPr marL="91440" marR="0" indent="228600" algn="l">
              <a:lnSpc>
                <a:spcPts val="2000"/>
              </a:lnSpc>
              <a:spcBef>
                <a:spcPts val="320"/>
              </a:spcBef>
              <a:spcAft>
                <a:spcPts val="0"/>
              </a:spcAft>
              <a:buFont typeface="Symbol"/>
              <a:buChar char="·"/>
            </a:pPr>
            <a:r>
              <a:rPr lang="en-US" sz="1600" b="1" spc="0">
                <a:solidFill>
                  <a:srgbClr val="000000"/>
                </a:solidFill>
                <a:latin typeface="Arial" panose="02020603050405020304" pitchFamily="2"/>
              </a:rPr>
              <a:t>FAIR</a:t>
            </a:r>
            <a:r>
              <a:rPr lang="en-US" sz="1600" spc="0">
                <a:solidFill>
                  <a:srgbClr val="000000"/>
                </a:solidFill>
                <a:latin typeface="Arial" panose="02020603050405020304" pitchFamily="2"/>
              </a:rPr>
              <a:t>: First Article Inspection Report </a:t>
            </a:r>
          </a:p>
          <a:p>
            <a:pPr marL="91440" marR="0" indent="228600" algn="l">
              <a:lnSpc>
                <a:spcPts val="2000"/>
              </a:lnSpc>
              <a:spcBef>
                <a:spcPts val="320"/>
              </a:spcBef>
              <a:spcAft>
                <a:spcPts val="0"/>
              </a:spcAft>
              <a:buFont typeface="Symbol"/>
              <a:buChar char="·"/>
            </a:pPr>
            <a:r>
              <a:rPr lang="en-US" sz="1600" b="1" spc="0">
                <a:solidFill>
                  <a:srgbClr val="000000"/>
                </a:solidFill>
                <a:latin typeface="Arial" panose="02020603050405020304" pitchFamily="2"/>
              </a:rPr>
              <a:t>FPRB</a:t>
            </a:r>
            <a:r>
              <a:rPr lang="en-US" sz="1600" spc="0">
                <a:solidFill>
                  <a:srgbClr val="000000"/>
                </a:solidFill>
                <a:latin typeface="Arial" panose="02020603050405020304" pitchFamily="2"/>
              </a:rPr>
              <a:t>: Frozen Process Review Board </a:t>
            </a:r>
          </a:p>
          <a:p>
            <a:pPr marL="91440" marR="0" indent="228600" algn="l">
              <a:lnSpc>
                <a:spcPts val="2000"/>
              </a:lnSpc>
              <a:spcBef>
                <a:spcPts val="315"/>
              </a:spcBef>
              <a:spcAft>
                <a:spcPts val="0"/>
              </a:spcAft>
              <a:buFont typeface="Symbol"/>
              <a:buChar char="·"/>
            </a:pPr>
            <a:r>
              <a:rPr lang="en-US" sz="1600" b="1" spc="10">
                <a:solidFill>
                  <a:srgbClr val="000000"/>
                </a:solidFill>
                <a:latin typeface="Arial" panose="02020603050405020304" pitchFamily="2"/>
              </a:rPr>
              <a:t>FSC</a:t>
            </a:r>
            <a:r>
              <a:rPr lang="en-US" sz="1600" spc="10">
                <a:solidFill>
                  <a:srgbClr val="000000"/>
                </a:solidFill>
                <a:latin typeface="Arial" panose="02020603050405020304" pitchFamily="2"/>
              </a:rPr>
              <a:t>: Frozen Safety Characteristic </a:t>
            </a:r>
          </a:p>
          <a:p>
            <a:pPr marL="91440" marR="0" indent="228600" algn="l">
              <a:lnSpc>
                <a:spcPts val="2000"/>
              </a:lnSpc>
              <a:spcBef>
                <a:spcPts val="320"/>
              </a:spcBef>
              <a:spcAft>
                <a:spcPts val="0"/>
              </a:spcAft>
              <a:buFont typeface="Symbol"/>
              <a:buChar char="·"/>
            </a:pPr>
            <a:r>
              <a:rPr lang="en-US" sz="1600" b="1" spc="0">
                <a:solidFill>
                  <a:srgbClr val="000000"/>
                </a:solidFill>
                <a:latin typeface="Arial" panose="02020603050405020304" pitchFamily="2"/>
              </a:rPr>
              <a:t>iLot</a:t>
            </a:r>
            <a:r>
              <a:rPr lang="en-US" sz="1600" spc="0">
                <a:solidFill>
                  <a:srgbClr val="000000"/>
                </a:solidFill>
                <a:latin typeface="Arial" panose="02020603050405020304" pitchFamily="2"/>
              </a:rPr>
              <a:t>: Inspection Lot </a:t>
            </a:r>
          </a:p>
          <a:p>
            <a:pPr marL="91440" marR="0" indent="228600" algn="l">
              <a:lnSpc>
                <a:spcPts val="2000"/>
              </a:lnSpc>
              <a:spcBef>
                <a:spcPts val="320"/>
              </a:spcBef>
              <a:spcAft>
                <a:spcPts val="0"/>
              </a:spcAft>
              <a:buFont typeface="Symbol"/>
              <a:buChar char="·"/>
            </a:pPr>
            <a:r>
              <a:rPr lang="en-US" sz="1600" b="1" spc="0">
                <a:solidFill>
                  <a:srgbClr val="000000"/>
                </a:solidFill>
                <a:latin typeface="Arial" panose="02020603050405020304" pitchFamily="2"/>
              </a:rPr>
              <a:t>KPC</a:t>
            </a:r>
            <a:r>
              <a:rPr lang="en-US" sz="1600" spc="0">
                <a:solidFill>
                  <a:srgbClr val="000000"/>
                </a:solidFill>
                <a:latin typeface="Arial" panose="02020603050405020304" pitchFamily="2"/>
              </a:rPr>
              <a:t>: Key Product Characteristic </a:t>
            </a:r>
          </a:p>
          <a:p>
            <a:pPr marL="91440" marR="0" indent="228600" algn="l">
              <a:lnSpc>
                <a:spcPts val="2000"/>
              </a:lnSpc>
              <a:spcBef>
                <a:spcPts val="320"/>
              </a:spcBef>
              <a:spcAft>
                <a:spcPts val="0"/>
              </a:spcAft>
              <a:buFont typeface="Symbol"/>
              <a:buChar char="·"/>
            </a:pPr>
            <a:r>
              <a:rPr lang="en-US" sz="1600" b="1" spc="0">
                <a:solidFill>
                  <a:srgbClr val="000000"/>
                </a:solidFill>
                <a:latin typeface="Arial" panose="02020603050405020304" pitchFamily="2"/>
              </a:rPr>
              <a:t>MPN</a:t>
            </a:r>
            <a:r>
              <a:rPr lang="en-US" sz="1600" spc="0">
                <a:solidFill>
                  <a:srgbClr val="000000"/>
                </a:solidFill>
                <a:latin typeface="Arial" panose="02020603050405020304" pitchFamily="2"/>
              </a:rPr>
              <a:t>: Manufacture's Part Number </a:t>
            </a:r>
          </a:p>
          <a:p>
            <a:pPr marL="91440" marR="0" indent="228600" algn="l">
              <a:lnSpc>
                <a:spcPts val="2000"/>
              </a:lnSpc>
              <a:spcBef>
                <a:spcPts val="320"/>
              </a:spcBef>
              <a:spcAft>
                <a:spcPts val="0"/>
              </a:spcAft>
              <a:buFont typeface="Symbol"/>
              <a:buChar char="·"/>
            </a:pPr>
            <a:r>
              <a:rPr lang="en-US" sz="1600" b="1" spc="0">
                <a:solidFill>
                  <a:srgbClr val="000000"/>
                </a:solidFill>
                <a:latin typeface="Arial" panose="02020603050405020304" pitchFamily="2"/>
              </a:rPr>
              <a:t>SP</a:t>
            </a:r>
            <a:r>
              <a:rPr lang="en-US" sz="1600" spc="0">
                <a:solidFill>
                  <a:srgbClr val="000000"/>
                </a:solidFill>
                <a:latin typeface="Arial" panose="02020603050405020304" pitchFamily="2"/>
              </a:rPr>
              <a:t>: Safety Part </a:t>
            </a:r>
          </a:p>
          <a:p>
            <a:pPr marL="91440" marR="0" indent="228600" algn="l">
              <a:lnSpc>
                <a:spcPts val="2000"/>
              </a:lnSpc>
              <a:spcBef>
                <a:spcPts val="315"/>
              </a:spcBef>
              <a:spcAft>
                <a:spcPts val="0"/>
              </a:spcAft>
              <a:buFont typeface="Symbol"/>
              <a:buChar char="·"/>
            </a:pPr>
            <a:r>
              <a:rPr lang="en-US" sz="1600" b="1" spc="0">
                <a:solidFill>
                  <a:srgbClr val="000000"/>
                </a:solidFill>
                <a:latin typeface="Arial" panose="02020603050405020304" pitchFamily="2"/>
              </a:rPr>
              <a:t>SQAR</a:t>
            </a:r>
            <a:r>
              <a:rPr lang="en-US" sz="1600" spc="0">
                <a:solidFill>
                  <a:srgbClr val="000000"/>
                </a:solidFill>
                <a:latin typeface="Arial" panose="02020603050405020304" pitchFamily="2"/>
              </a:rPr>
              <a:t>: Supplier Quality Assurance Representatives </a:t>
            </a:r>
          </a:p>
          <a:p>
            <a:pPr marL="91440" marR="0" indent="228600" algn="l">
              <a:lnSpc>
                <a:spcPts val="2000"/>
              </a:lnSpc>
              <a:spcBef>
                <a:spcPts val="320"/>
              </a:spcBef>
              <a:spcAft>
                <a:spcPts val="765"/>
              </a:spcAft>
              <a:buFont typeface="Symbol"/>
              <a:buChar char="·"/>
            </a:pPr>
            <a:r>
              <a:rPr lang="en-US" sz="1600" b="1" spc="0">
                <a:solidFill>
                  <a:srgbClr val="000000"/>
                </a:solidFill>
                <a:latin typeface="Arial" panose="02020603050405020304" pitchFamily="2"/>
              </a:rPr>
              <a:t>PSRB </a:t>
            </a:r>
            <a:r>
              <a:rPr lang="en-US" sz="1600" spc="0">
                <a:solidFill>
                  <a:srgbClr val="000000"/>
                </a:solidFill>
                <a:latin typeface="Arial" panose="02020603050405020304" pitchFamily="2"/>
              </a:rPr>
              <a:t>: Product Safety Review Board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layout 4">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465455" y="469900"/>
            <a:ext cx="8267700" cy="3918585"/>
          </a:xfrm>
          <a:prstGeom prst="rect">
            <a:avLst/>
          </a:prstGeom>
          <a:noFill/>
          <a:ln w="0" cmpd="sng">
            <a:noFill/>
            <a:prstDash val="solid"/>
          </a:ln>
        </p:spPr>
        <p:txBody>
          <a:bodyPr vert="horz" lIns="0" tIns="6350" rIns="0" bIns="0" anchor="t"/>
          <a:lstStyle/>
          <a:p>
            <a:pPr marL="91440" marR="0" indent="0" algn="l">
              <a:lnSpc>
                <a:spcPts val="2700"/>
              </a:lnSpc>
              <a:spcAft>
                <a:spcPts val="0"/>
              </a:spcAft>
            </a:pPr>
            <a:r>
              <a:rPr lang="en-US" sz="2400" spc="225">
                <a:solidFill>
                  <a:srgbClr val="000000"/>
                </a:solidFill>
                <a:latin typeface="Arial" panose="02020603050405020304" pitchFamily="2"/>
              </a:rPr>
              <a:t>DEFINITIONS </a:t>
            </a:r>
          </a:p>
          <a:p>
            <a:pPr marL="91440" marR="0" indent="0" algn="l">
              <a:lnSpc>
                <a:spcPts val="2600"/>
              </a:lnSpc>
              <a:spcBef>
                <a:spcPts val="1035"/>
              </a:spcBef>
              <a:spcAft>
                <a:spcPts val="0"/>
              </a:spcAft>
            </a:pPr>
            <a:r>
              <a:rPr lang="en-US" sz="1800" spc="0">
                <a:solidFill>
                  <a:srgbClr val="000000"/>
                </a:solidFill>
                <a:latin typeface="Arial" panose="02020603050405020304" pitchFamily="2"/>
              </a:rPr>
              <a:t>HSC16199 Safety Parts for Collins Aerospace </a:t>
            </a:r>
            <a:br/>
            <a:r>
              <a:rPr lang="en-US" sz="1800" b="1" spc="0">
                <a:solidFill>
                  <a:srgbClr val="000000"/>
                </a:solidFill>
                <a:latin typeface="Arial" panose="02020603050405020304" pitchFamily="2"/>
              </a:rPr>
              <a:t>Safety Part (SP)* </a:t>
            </a:r>
            <a:r>
              <a:rPr lang="en-US" sz="1600" spc="0">
                <a:solidFill>
                  <a:srgbClr val="000000"/>
                </a:solidFill>
                <a:latin typeface="Arial" panose="02020603050405020304" pitchFamily="2"/>
              </a:rPr>
              <a:t>(per HSC16199 1.3.10) </a:t>
            </a:r>
          </a:p>
          <a:p>
            <a:pPr marL="91440" marR="365760" indent="0" algn="l">
              <a:lnSpc>
                <a:spcPts val="1900"/>
              </a:lnSpc>
              <a:spcBef>
                <a:spcPts val="370"/>
              </a:spcBef>
              <a:spcAft>
                <a:spcPts val="0"/>
              </a:spcAft>
            </a:pPr>
            <a:r>
              <a:rPr lang="en-US" sz="1600" spc="0">
                <a:solidFill>
                  <a:srgbClr val="000000"/>
                </a:solidFill>
                <a:latin typeface="Arial" panose="02020603050405020304" pitchFamily="2"/>
              </a:rPr>
              <a:t>A detailed part, assembly, high energy rotating part containment, or software, whose failure or malfunction (failure to operate due to improper assembly, installation process, omission of parts, wear, etc.) </a:t>
            </a:r>
            <a:r>
              <a:rPr lang="en-US" sz="1600" b="1" u="sng" spc="0">
                <a:solidFill>
                  <a:srgbClr val="000000"/>
                </a:solidFill>
                <a:latin typeface="Arial" panose="02020603050405020304" pitchFamily="2"/>
              </a:rPr>
              <a:t>could directly result in an unsafe condition  </a:t>
            </a:r>
          </a:p>
          <a:p>
            <a:pPr marL="457200" marR="0" indent="0" algn="l">
              <a:lnSpc>
                <a:spcPts val="1800"/>
              </a:lnSpc>
              <a:spcBef>
                <a:spcPts val="480"/>
              </a:spcBef>
              <a:spcAft>
                <a:spcPts val="0"/>
              </a:spcAft>
            </a:pPr>
            <a:r>
              <a:rPr lang="en-US" sz="1600" spc="204">
                <a:solidFill>
                  <a:srgbClr val="000000"/>
                </a:solidFill>
                <a:latin typeface="Arial" panose="02020603050405020304" pitchFamily="2"/>
              </a:rPr>
              <a:t>or </a:t>
            </a:r>
          </a:p>
          <a:p>
            <a:pPr marL="91440" marR="228600" indent="0" algn="l">
              <a:lnSpc>
                <a:spcPts val="1900"/>
              </a:lnSpc>
              <a:spcBef>
                <a:spcPts val="385"/>
              </a:spcBef>
              <a:spcAft>
                <a:spcPts val="0"/>
              </a:spcAft>
            </a:pPr>
            <a:r>
              <a:rPr lang="en-US" sz="1600" spc="0">
                <a:solidFill>
                  <a:srgbClr val="000000"/>
                </a:solidFill>
                <a:latin typeface="Arial" panose="02020603050405020304" pitchFamily="2"/>
              </a:rPr>
              <a:t>whose failure or malfunction causes a subsequent failure(s) which could directly result in an unsafe condition. </a:t>
            </a:r>
          </a:p>
          <a:p>
            <a:pPr marL="91440" marR="182880" indent="0" algn="l">
              <a:lnSpc>
                <a:spcPts val="1900"/>
              </a:lnSpc>
              <a:spcBef>
                <a:spcPts val="2685"/>
              </a:spcBef>
              <a:spcAft>
                <a:spcPts val="2605"/>
              </a:spcAft>
            </a:pPr>
            <a:r>
              <a:rPr lang="en-US" sz="1600" spc="0">
                <a:solidFill>
                  <a:srgbClr val="000000"/>
                </a:solidFill>
                <a:latin typeface="Arial" panose="02020603050405020304" pitchFamily="2"/>
              </a:rPr>
              <a:t>SPs will ordinarily be identified at the detail part level. An assembly may be identified as an SP if it has Safety Characteristics at the assembly level, or contains SP details. </a:t>
            </a:r>
          </a:p>
        </p:txBody>
      </p:sp>
      <p:sp>
        <p:nvSpPr>
          <p:cNvPr id="3" name="Text Placeholder 2"/>
          <p:cNvSpPr>
            <a:spLocks noGrp="1"/>
          </p:cNvSpPr>
          <p:nvPr>
            <p:ph type="body" idx="10"/>
          </p:nvPr>
        </p:nvSpPr>
        <p:spPr>
          <a:xfrm>
            <a:off x="465455" y="4388485"/>
            <a:ext cx="8267700" cy="311785"/>
          </a:xfrm>
          <a:prstGeom prst="rect">
            <a:avLst/>
          </a:prstGeom>
          <a:noFill/>
          <a:ln w="0" cmpd="sng">
            <a:noFill/>
            <a:prstDash val="solid"/>
          </a:ln>
        </p:spPr>
        <p:txBody>
          <a:bodyPr vert="horz" lIns="0" tIns="1270" rIns="0" bIns="0" anchor="t"/>
          <a:lstStyle/>
          <a:p>
            <a:pPr marL="91440" marR="0" indent="0" algn="l">
              <a:lnSpc>
                <a:spcPts val="1400"/>
              </a:lnSpc>
              <a:spcAft>
                <a:spcPts val="1060"/>
              </a:spcAft>
            </a:pPr>
            <a:r>
              <a:rPr lang="en-US" sz="1200" i="1" spc="0">
                <a:solidFill>
                  <a:srgbClr val="000000"/>
                </a:solidFill>
                <a:latin typeface="Arial" panose="02020603050405020304" pitchFamily="2"/>
              </a:rPr>
              <a:t>*Formally Flight Safety Part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layout 5">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560705" y="469900"/>
            <a:ext cx="2971800" cy="1045210"/>
          </a:xfrm>
          <a:prstGeom prst="rect">
            <a:avLst/>
          </a:prstGeom>
          <a:noFill/>
          <a:ln w="0" cmpd="sng">
            <a:noFill/>
            <a:prstDash val="solid"/>
          </a:ln>
        </p:spPr>
        <p:txBody>
          <a:bodyPr vert="horz" lIns="0" tIns="6350" rIns="0" bIns="0" anchor="t"/>
          <a:lstStyle/>
          <a:p>
            <a:pPr marL="0" marR="0" indent="0" algn="l">
              <a:lnSpc>
                <a:spcPts val="2700"/>
              </a:lnSpc>
              <a:spcAft>
                <a:spcPts val="0"/>
              </a:spcAft>
            </a:pPr>
            <a:r>
              <a:rPr lang="en-US" sz="2400" spc="225">
                <a:solidFill>
                  <a:srgbClr val="000000"/>
                </a:solidFill>
                <a:latin typeface="Arial" panose="02020603050405020304" pitchFamily="2"/>
              </a:rPr>
              <a:t>DEFINITIONS </a:t>
            </a:r>
          </a:p>
          <a:p>
            <a:pPr marL="0" marR="0" indent="0" algn="l">
              <a:lnSpc>
                <a:spcPts val="1800"/>
              </a:lnSpc>
              <a:spcBef>
                <a:spcPts val="665"/>
              </a:spcBef>
              <a:spcAft>
                <a:spcPts val="0"/>
              </a:spcAft>
            </a:pPr>
            <a:r>
              <a:rPr lang="en-US" sz="1600" spc="0">
                <a:solidFill>
                  <a:srgbClr val="000000"/>
                </a:solidFill>
                <a:latin typeface="Arial" panose="02020603050405020304" pitchFamily="2"/>
              </a:rPr>
              <a:t>Safety Drawings may include: </a:t>
            </a:r>
          </a:p>
          <a:p>
            <a:pPr marL="0" marR="0" indent="228600" algn="l">
              <a:lnSpc>
                <a:spcPts val="2000"/>
              </a:lnSpc>
              <a:spcBef>
                <a:spcPts val="320"/>
              </a:spcBef>
              <a:spcAft>
                <a:spcPts val="6000"/>
              </a:spcAft>
              <a:buFont typeface="Symbol"/>
              <a:buChar char="·"/>
            </a:pPr>
            <a:r>
              <a:rPr lang="en-US" sz="1600" b="1" spc="-20">
                <a:solidFill>
                  <a:srgbClr val="000000"/>
                </a:solidFill>
                <a:latin typeface="Arial" panose="02020603050405020304" pitchFamily="2"/>
              </a:rPr>
              <a:t>Frozen Safety Characteristic </a:t>
            </a:r>
          </a:p>
        </p:txBody>
      </p:sp>
      <p:sp>
        <p:nvSpPr>
          <p:cNvPr id="8" name="Text Placeholder 7"/>
          <p:cNvSpPr>
            <a:spLocks noGrp="1"/>
          </p:cNvSpPr>
          <p:nvPr>
            <p:ph type="body" idx="10"/>
          </p:nvPr>
        </p:nvSpPr>
        <p:spPr>
          <a:xfrm>
            <a:off x="4721225" y="2490470"/>
            <a:ext cx="1167765" cy="405130"/>
          </a:xfrm>
          <a:prstGeom prst="rect">
            <a:avLst/>
          </a:prstGeom>
          <a:noFill/>
          <a:ln w="24130" cmpd="sng">
            <a:solidFill>
              <a:srgbClr val="000000"/>
            </a:solidFill>
            <a:prstDash val="solid"/>
          </a:ln>
        </p:spPr>
        <p:txBody>
          <a:bodyPr vert="horz" lIns="0" tIns="0" rIns="0" bIns="0" anchor="t"/>
          <a:lstStyle/>
          <a:p>
            <a:pPr marL="0" marR="0" indent="0" algn="ctr">
              <a:lnSpc>
                <a:spcPts val="2600"/>
              </a:lnSpc>
              <a:spcAft>
                <a:spcPts val="245"/>
              </a:spcAft>
            </a:pPr>
            <a:r>
              <a:rPr lang="en-US" sz="2400" spc="-90">
                <a:solidFill>
                  <a:srgbClr val="000000"/>
                </a:solidFill>
                <a:latin typeface="Verdana" panose="02020603050405020304" pitchFamily="2"/>
              </a:rPr>
              <a:t>KPC1 </a:t>
            </a:r>
          </a:p>
        </p:txBody>
      </p:sp>
      <p:sp>
        <p:nvSpPr>
          <p:cNvPr id="9" name="Text Placeholder 8"/>
          <p:cNvSpPr>
            <a:spLocks noGrp="1"/>
          </p:cNvSpPr>
          <p:nvPr>
            <p:ph type="body" idx="10"/>
          </p:nvPr>
        </p:nvSpPr>
        <p:spPr>
          <a:xfrm>
            <a:off x="6385560" y="3648710"/>
            <a:ext cx="1094105" cy="405130"/>
          </a:xfrm>
          <a:prstGeom prst="rect">
            <a:avLst/>
          </a:prstGeom>
          <a:noFill/>
          <a:ln w="24130" cmpd="sng">
            <a:solidFill>
              <a:srgbClr val="000000"/>
            </a:solidFill>
            <a:prstDash val="solid"/>
          </a:ln>
        </p:spPr>
        <p:txBody>
          <a:bodyPr vert="horz" lIns="0" tIns="0" rIns="0" bIns="0" anchor="t"/>
          <a:lstStyle/>
          <a:p>
            <a:pPr marL="91440" marR="0" indent="0" algn="l">
              <a:lnSpc>
                <a:spcPts val="2600"/>
              </a:lnSpc>
              <a:spcAft>
                <a:spcPts val="200"/>
              </a:spcAft>
            </a:pPr>
            <a:r>
              <a:rPr lang="en-US" sz="2400" spc="-45">
                <a:solidFill>
                  <a:srgbClr val="000000"/>
                </a:solidFill>
                <a:latin typeface="Verdana" panose="02020603050405020304" pitchFamily="2"/>
              </a:rPr>
              <a:t>CTSC </a:t>
            </a:r>
          </a:p>
        </p:txBody>
      </p:sp>
      <p:sp>
        <p:nvSpPr>
          <p:cNvPr id="10" name="Text Placeholder 9"/>
          <p:cNvSpPr>
            <a:spLocks noGrp="1"/>
          </p:cNvSpPr>
          <p:nvPr>
            <p:ph type="body" idx="10"/>
          </p:nvPr>
        </p:nvSpPr>
        <p:spPr>
          <a:xfrm>
            <a:off x="5434330" y="4740275"/>
            <a:ext cx="3298190" cy="191770"/>
          </a:xfrm>
          <a:prstGeom prst="rect">
            <a:avLst/>
          </a:prstGeom>
          <a:noFill/>
          <a:ln w="0" cmpd="sng">
            <a:noFill/>
            <a:prstDash val="solid"/>
          </a:ln>
        </p:spPr>
        <p:txBody>
          <a:bodyPr vert="horz" lIns="0" tIns="635" rIns="0" bIns="0" anchor="t"/>
          <a:lstStyle/>
          <a:p>
            <a:pPr marL="2148840" marR="0" indent="0" algn="l">
              <a:lnSpc>
                <a:spcPts val="600"/>
              </a:lnSpc>
              <a:spcAft>
                <a:spcPts val="0"/>
              </a:spcAft>
            </a:pPr>
            <a:r>
              <a:rPr lang="en-US" sz="600" spc="0">
                <a:solidFill>
                  <a:srgbClr val="000000"/>
                </a:solidFill>
                <a:latin typeface="Arial" panose="02020603050405020304" pitchFamily="2"/>
              </a:rPr>
              <a:t>© 2020 Collins Aerospace </a:t>
            </a:r>
          </a:p>
          <a:p>
            <a:pPr marL="0" marR="0" indent="0" algn="l">
              <a:lnSpc>
                <a:spcPts val="800"/>
              </a:lnSpc>
              <a:spcBef>
                <a:spcPts val="0"/>
              </a:spcBef>
              <a:spcAft>
                <a:spcPts val="0"/>
              </a:spcAft>
              <a:tabLst>
                <a:tab pos="333756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5 </a:t>
            </a:r>
          </a:p>
        </p:txBody>
      </p:sp>
      <p:sp>
        <p:nvSpPr>
          <p:cNvPr id="11" name="Text Placeholder 10"/>
          <p:cNvSpPr>
            <a:spLocks noGrp="1"/>
          </p:cNvSpPr>
          <p:nvPr>
            <p:ph type="body" idx="10"/>
          </p:nvPr>
        </p:nvSpPr>
        <p:spPr>
          <a:xfrm>
            <a:off x="1017905" y="1515110"/>
            <a:ext cx="2548255" cy="505460"/>
          </a:xfrm>
          <a:prstGeom prst="rect">
            <a:avLst/>
          </a:prstGeom>
          <a:noFill/>
          <a:ln w="0" cmpd="sng">
            <a:noFill/>
            <a:prstDash val="solid"/>
          </a:ln>
        </p:spPr>
        <p:txBody>
          <a:bodyPr vert="horz" lIns="0" tIns="0" rIns="0" bIns="0" anchor="t"/>
          <a:lstStyle/>
          <a:p>
            <a:pPr marL="228600" marR="0" indent="228600" algn="l">
              <a:lnSpc>
                <a:spcPts val="1300"/>
              </a:lnSpc>
              <a:spcAft>
                <a:spcPts val="0"/>
              </a:spcAft>
              <a:buFont typeface="Symbol"/>
              <a:buChar char="·"/>
            </a:pPr>
            <a:r>
              <a:rPr lang="en-US" sz="1400" spc="-30">
                <a:solidFill>
                  <a:srgbClr val="000000"/>
                </a:solidFill>
                <a:latin typeface="Arial" panose="02020603050405020304" pitchFamily="2"/>
              </a:rPr>
              <a:t>Frozen Process Management </a:t>
            </a:r>
          </a:p>
          <a:p>
            <a:pPr marL="228600" marR="0" indent="228600" algn="l">
              <a:lnSpc>
                <a:spcPts val="1700"/>
              </a:lnSpc>
              <a:spcBef>
                <a:spcPts val="275"/>
              </a:spcBef>
              <a:spcAft>
                <a:spcPts val="0"/>
              </a:spcAft>
              <a:buFont typeface="Symbol"/>
              <a:buChar char="·"/>
            </a:pPr>
            <a:r>
              <a:rPr lang="en-US" sz="1400" spc="-5">
                <a:solidFill>
                  <a:srgbClr val="000000"/>
                </a:solidFill>
                <a:latin typeface="Arial" panose="02020603050405020304" pitchFamily="2"/>
              </a:rPr>
              <a:t>100% inspection </a:t>
            </a:r>
          </a:p>
        </p:txBody>
      </p:sp>
      <p:sp>
        <p:nvSpPr>
          <p:cNvPr id="12" name="Text Placeholder 11"/>
          <p:cNvSpPr>
            <a:spLocks noGrp="1"/>
          </p:cNvSpPr>
          <p:nvPr>
            <p:ph type="body" idx="10"/>
          </p:nvPr>
        </p:nvSpPr>
        <p:spPr>
          <a:xfrm>
            <a:off x="1017905" y="2020570"/>
            <a:ext cx="7519670" cy="173990"/>
          </a:xfrm>
          <a:prstGeom prst="rect">
            <a:avLst/>
          </a:prstGeom>
          <a:noFill/>
          <a:ln w="0" cmpd="sng">
            <a:noFill/>
            <a:prstDash val="solid"/>
          </a:ln>
        </p:spPr>
        <p:txBody>
          <a:bodyPr vert="horz" lIns="0" tIns="3175" rIns="0" bIns="0" anchor="t"/>
          <a:lstStyle/>
          <a:p>
            <a:pPr marL="228600" marR="274320" indent="228600" algn="l">
              <a:lnSpc>
                <a:spcPts val="1700"/>
              </a:lnSpc>
              <a:spcAft>
                <a:spcPts val="0"/>
              </a:spcAft>
              <a:buFont typeface="Symbol"/>
              <a:buChar char="·"/>
            </a:pPr>
            <a:r>
              <a:rPr lang="en-US" sz="1400" spc="0">
                <a:solidFill>
                  <a:srgbClr val="000000"/>
                </a:solidFill>
                <a:latin typeface="Arial" panose="02020603050405020304" pitchFamily="2"/>
              </a:rPr>
              <a:t>If not produced within the prescribed acceptance limits could result in loss of life or loss of </a:t>
            </a:r>
          </a:p>
        </p:txBody>
      </p:sp>
      <p:sp>
        <p:nvSpPr>
          <p:cNvPr id="13" name="Text Placeholder 12"/>
          <p:cNvSpPr>
            <a:spLocks noGrp="1"/>
          </p:cNvSpPr>
          <p:nvPr>
            <p:ph type="body" idx="10"/>
          </p:nvPr>
        </p:nvSpPr>
        <p:spPr>
          <a:xfrm>
            <a:off x="560705" y="2194560"/>
            <a:ext cx="3971925" cy="1100455"/>
          </a:xfrm>
          <a:prstGeom prst="rect">
            <a:avLst/>
          </a:prstGeom>
          <a:noFill/>
          <a:ln w="0" cmpd="sng">
            <a:noFill/>
            <a:prstDash val="solid"/>
          </a:ln>
        </p:spPr>
        <p:txBody>
          <a:bodyPr vert="horz" lIns="0" tIns="0" rIns="0" bIns="0" anchor="t"/>
          <a:lstStyle/>
          <a:p>
            <a:pPr marL="228600" marR="274320" indent="0" algn="l">
              <a:lnSpc>
                <a:spcPts val="1700"/>
              </a:lnSpc>
              <a:spcAft>
                <a:spcPts val="0"/>
              </a:spcAft>
            </a:pPr>
            <a:r>
              <a:rPr lang="en-US" sz="1400" spc="0">
                <a:solidFill>
                  <a:srgbClr val="000000"/>
                </a:solidFill>
                <a:latin typeface="Arial" panose="02020603050405020304" pitchFamily="2"/>
              </a:rPr>
              <a:t>aircraft. </a:t>
            </a:r>
          </a:p>
          <a:p>
            <a:pPr marL="228600" marR="0" indent="228600" algn="l">
              <a:lnSpc>
                <a:spcPts val="2000"/>
              </a:lnSpc>
              <a:spcBef>
                <a:spcPts val="340"/>
              </a:spcBef>
              <a:spcAft>
                <a:spcPts val="0"/>
              </a:spcAft>
              <a:buFont typeface="Symbol"/>
              <a:buChar char="·"/>
            </a:pPr>
            <a:r>
              <a:rPr lang="en-US" sz="1600" b="1" spc="0">
                <a:solidFill>
                  <a:srgbClr val="000000"/>
                </a:solidFill>
                <a:latin typeface="Arial" panose="02020603050405020304" pitchFamily="2"/>
              </a:rPr>
              <a:t>Key Process Characteristic 1 </a:t>
            </a:r>
            <a:r>
              <a:rPr lang="en-US" sz="1600" spc="0">
                <a:solidFill>
                  <a:srgbClr val="000000"/>
                </a:solidFill>
                <a:latin typeface="Arial" panose="02020603050405020304" pitchFamily="2"/>
              </a:rPr>
              <a:t>(safety) </a:t>
            </a:r>
          </a:p>
          <a:p>
            <a:pPr marL="685800" marR="0" indent="228600" algn="l">
              <a:lnSpc>
                <a:spcPts val="1700"/>
              </a:lnSpc>
              <a:spcBef>
                <a:spcPts val="255"/>
              </a:spcBef>
              <a:spcAft>
                <a:spcPts val="0"/>
              </a:spcAft>
              <a:buFont typeface="Symbol"/>
              <a:buChar char="·"/>
            </a:pPr>
            <a:r>
              <a:rPr lang="en-US" sz="1400" spc="-15">
                <a:solidFill>
                  <a:srgbClr val="000000"/>
                </a:solidFill>
                <a:latin typeface="Arial" panose="02020603050405020304" pitchFamily="2"/>
              </a:rPr>
              <a:t>Statistically managed safety characteristic </a:t>
            </a:r>
          </a:p>
          <a:p>
            <a:pPr marL="685800" marR="0" indent="228600" algn="l">
              <a:lnSpc>
                <a:spcPts val="1700"/>
              </a:lnSpc>
              <a:spcBef>
                <a:spcPts val="275"/>
              </a:spcBef>
              <a:spcAft>
                <a:spcPts val="0"/>
              </a:spcAft>
              <a:buFont typeface="Symbol"/>
              <a:buChar char="·"/>
            </a:pPr>
            <a:r>
              <a:rPr lang="en-US" sz="1400" spc="-5">
                <a:solidFill>
                  <a:srgbClr val="000000"/>
                </a:solidFill>
                <a:latin typeface="Arial" panose="02020603050405020304" pitchFamily="2"/>
              </a:rPr>
              <a:t>100% inspection </a:t>
            </a:r>
          </a:p>
        </p:txBody>
      </p:sp>
      <p:sp>
        <p:nvSpPr>
          <p:cNvPr id="14" name="Text Placeholder 13"/>
          <p:cNvSpPr>
            <a:spLocks noGrp="1"/>
          </p:cNvSpPr>
          <p:nvPr>
            <p:ph type="body" idx="10"/>
          </p:nvPr>
        </p:nvSpPr>
        <p:spPr>
          <a:xfrm>
            <a:off x="560705" y="3295015"/>
            <a:ext cx="7976870" cy="176530"/>
          </a:xfrm>
          <a:prstGeom prst="rect">
            <a:avLst/>
          </a:prstGeom>
          <a:noFill/>
          <a:ln w="0" cmpd="sng">
            <a:noFill/>
            <a:prstDash val="solid"/>
          </a:ln>
        </p:spPr>
        <p:txBody>
          <a:bodyPr vert="horz" lIns="0" tIns="3175" rIns="0" bIns="0" anchor="t"/>
          <a:lstStyle/>
          <a:p>
            <a:pPr marL="685800" marR="457200" indent="228600" algn="l">
              <a:lnSpc>
                <a:spcPts val="1700"/>
              </a:lnSpc>
              <a:spcAft>
                <a:spcPts val="0"/>
              </a:spcAft>
              <a:buFont typeface="Symbol"/>
              <a:buChar char="·"/>
            </a:pPr>
            <a:r>
              <a:rPr lang="en-US" sz="1400" spc="0">
                <a:solidFill>
                  <a:srgbClr val="000000"/>
                </a:solidFill>
                <a:latin typeface="Arial" panose="02020603050405020304" pitchFamily="2"/>
              </a:rPr>
              <a:t>If not produced within the prescribed acceptance limits could directly result in an unsafe </a:t>
            </a:r>
          </a:p>
        </p:txBody>
      </p:sp>
      <p:sp>
        <p:nvSpPr>
          <p:cNvPr id="15" name="Text Placeholder 14"/>
          <p:cNvSpPr>
            <a:spLocks noGrp="1"/>
          </p:cNvSpPr>
          <p:nvPr>
            <p:ph type="body" idx="10"/>
          </p:nvPr>
        </p:nvSpPr>
        <p:spPr>
          <a:xfrm>
            <a:off x="560705" y="3471545"/>
            <a:ext cx="3276600" cy="506095"/>
          </a:xfrm>
          <a:prstGeom prst="rect">
            <a:avLst/>
          </a:prstGeom>
          <a:noFill/>
          <a:ln w="0" cmpd="sng">
            <a:noFill/>
            <a:prstDash val="solid"/>
          </a:ln>
        </p:spPr>
        <p:txBody>
          <a:bodyPr vert="horz" lIns="0" tIns="0" rIns="0" bIns="0" anchor="t"/>
          <a:lstStyle/>
          <a:p>
            <a:pPr marL="685800" marR="457200" indent="0" algn="l">
              <a:lnSpc>
                <a:spcPts val="1700"/>
              </a:lnSpc>
              <a:spcAft>
                <a:spcPts val="0"/>
              </a:spcAft>
            </a:pPr>
            <a:r>
              <a:rPr lang="en-US" sz="1400" spc="0">
                <a:solidFill>
                  <a:srgbClr val="000000"/>
                </a:solidFill>
                <a:latin typeface="Arial" panose="02020603050405020304" pitchFamily="2"/>
              </a:rPr>
              <a:t>condition. </a:t>
            </a:r>
          </a:p>
          <a:p>
            <a:pPr marL="228600" marR="0" indent="228600" algn="l">
              <a:lnSpc>
                <a:spcPts val="2000"/>
              </a:lnSpc>
              <a:spcBef>
                <a:spcPts val="340"/>
              </a:spcBef>
              <a:spcAft>
                <a:spcPts val="0"/>
              </a:spcAft>
              <a:buFont typeface="Symbol"/>
              <a:buChar char="·"/>
            </a:pPr>
            <a:r>
              <a:rPr lang="en-US" sz="1600" b="1" spc="-20">
                <a:solidFill>
                  <a:srgbClr val="000000"/>
                </a:solidFill>
                <a:latin typeface="Arial" panose="02020603050405020304" pitchFamily="2"/>
              </a:rPr>
              <a:t>Critical To Safety Characteristic </a:t>
            </a:r>
          </a:p>
        </p:txBody>
      </p:sp>
      <p:sp>
        <p:nvSpPr>
          <p:cNvPr id="16" name="Text Placeholder 15"/>
          <p:cNvSpPr>
            <a:spLocks noGrp="1"/>
          </p:cNvSpPr>
          <p:nvPr>
            <p:ph type="body" idx="10"/>
          </p:nvPr>
        </p:nvSpPr>
        <p:spPr>
          <a:xfrm>
            <a:off x="560705" y="3977640"/>
            <a:ext cx="5117465" cy="335280"/>
          </a:xfrm>
          <a:prstGeom prst="rect">
            <a:avLst/>
          </a:prstGeom>
          <a:noFill/>
          <a:ln w="0" cmpd="sng">
            <a:noFill/>
            <a:prstDash val="solid"/>
          </a:ln>
        </p:spPr>
        <p:txBody>
          <a:bodyPr vert="horz" lIns="0" tIns="32385" rIns="0" bIns="0" anchor="t"/>
          <a:lstStyle/>
          <a:p>
            <a:pPr marL="685800" marR="0" indent="228600" algn="l">
              <a:lnSpc>
                <a:spcPts val="1700"/>
              </a:lnSpc>
              <a:spcAft>
                <a:spcPts val="0"/>
              </a:spcAft>
              <a:buFont typeface="Symbol"/>
              <a:buChar char="·"/>
            </a:pPr>
            <a:r>
              <a:rPr lang="en-US" sz="1400" spc="-15">
                <a:solidFill>
                  <a:srgbClr val="000000"/>
                </a:solidFill>
                <a:latin typeface="Arial" panose="02020603050405020304" pitchFamily="2"/>
              </a:rPr>
              <a:t>Safety Function defined on procurement spec or drawing </a:t>
            </a:r>
          </a:p>
        </p:txBody>
      </p:sp>
      <p:sp>
        <p:nvSpPr>
          <p:cNvPr id="17" name="Text Placeholder 16"/>
          <p:cNvSpPr>
            <a:spLocks noGrp="1"/>
          </p:cNvSpPr>
          <p:nvPr>
            <p:ph type="body" idx="10"/>
          </p:nvPr>
        </p:nvSpPr>
        <p:spPr>
          <a:xfrm>
            <a:off x="560705" y="4312920"/>
            <a:ext cx="7976870" cy="389890"/>
          </a:xfrm>
          <a:prstGeom prst="rect">
            <a:avLst/>
          </a:prstGeom>
          <a:noFill/>
          <a:ln w="0" cmpd="sng">
            <a:noFill/>
            <a:prstDash val="solid"/>
          </a:ln>
        </p:spPr>
        <p:txBody>
          <a:bodyPr vert="horz" lIns="0" tIns="3175" rIns="0" bIns="0" anchor="t"/>
          <a:lstStyle/>
          <a:p>
            <a:pPr marL="685800" marR="0" indent="228600" algn="l">
              <a:lnSpc>
                <a:spcPts val="1700"/>
              </a:lnSpc>
              <a:spcAft>
                <a:spcPts val="0"/>
              </a:spcAft>
              <a:buFont typeface="Symbol"/>
              <a:buChar char="·"/>
            </a:pPr>
            <a:r>
              <a:rPr lang="en-US" sz="1400" spc="0">
                <a:solidFill>
                  <a:srgbClr val="000000"/>
                </a:solidFill>
                <a:latin typeface="Arial" panose="02020603050405020304" pitchFamily="2"/>
              </a:rPr>
              <a:t>Supplier design product must define characteristics to control to assure safety function is fully “viable” upon delivery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layout 6">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570230" y="469900"/>
            <a:ext cx="3733800" cy="496570"/>
          </a:xfrm>
          <a:prstGeom prst="rect">
            <a:avLst/>
          </a:prstGeom>
          <a:noFill/>
          <a:ln w="0" cmpd="sng">
            <a:noFill/>
            <a:prstDash val="solid"/>
          </a:ln>
        </p:spPr>
        <p:txBody>
          <a:bodyPr vert="horz" lIns="0" tIns="6350" rIns="0" bIns="0" anchor="t"/>
          <a:lstStyle/>
          <a:p>
            <a:pPr marL="0" marR="0" indent="0" algn="l">
              <a:lnSpc>
                <a:spcPts val="2700"/>
              </a:lnSpc>
              <a:spcAft>
                <a:spcPts val="1075"/>
              </a:spcAft>
            </a:pPr>
            <a:r>
              <a:rPr lang="en-US" sz="2400" spc="200">
                <a:solidFill>
                  <a:srgbClr val="000000"/>
                </a:solidFill>
                <a:latin typeface="Arial" panose="02020603050405020304" pitchFamily="2"/>
              </a:rPr>
              <a:t>DRAWING EXAMPLES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layout 12">
    <p:bg>
      <p:bgPr>
        <a:solidFill>
          <a:schemeClr val="bg1">
            <a:alpha val="100000"/>
          </a:schemeClr>
        </a:solidFill>
        <a:effectLst/>
      </p:bgPr>
    </p:bg>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414655" y="1122045"/>
            <a:ext cx="8369300" cy="3578225"/>
          </a:xfrm>
          <a:prstGeom prst="rect">
            <a:avLst/>
          </a:prstGeom>
          <a:noFill/>
          <a:ln w="0" cmpd="sng">
            <a:noFill/>
            <a:prstDash val="solid"/>
          </a:ln>
        </p:spPr>
        <p:txBody>
          <a:bodyPr vert="horz" lIns="0" tIns="0" rIns="0" bIns="0" anchor="t"/>
          <a:lstStyle/>
          <a:p>
            <a:pPr marL="822960" marR="228600" indent="228600" algn="l">
              <a:lnSpc>
                <a:spcPts val="1400"/>
              </a:lnSpc>
              <a:spcAft>
                <a:spcPts val="0"/>
              </a:spcAft>
              <a:buFont typeface="Symbol"/>
              <a:buChar char="·"/>
            </a:pPr>
            <a:r>
              <a:rPr lang="en-US" sz="1200" spc="0">
                <a:solidFill>
                  <a:srgbClr val="000000"/>
                </a:solidFill>
                <a:latin typeface="Arial" panose="02020603050405020304" pitchFamily="2"/>
              </a:rPr>
              <a:t>There can be multiple types of FSC’s including, Material, Special process, NDT, dimensions, torque, threads, testing, and more </a:t>
            </a:r>
          </a:p>
          <a:p>
            <a:pPr marL="822960" marR="0" indent="228600" algn="l">
              <a:lnSpc>
                <a:spcPts val="1500"/>
              </a:lnSpc>
              <a:spcBef>
                <a:spcPts val="255"/>
              </a:spcBef>
              <a:spcAft>
                <a:spcPts val="0"/>
              </a:spcAft>
              <a:buFont typeface="Symbol"/>
              <a:buChar char="·"/>
            </a:pPr>
            <a:r>
              <a:rPr lang="en-US" sz="1200" spc="0">
                <a:solidFill>
                  <a:srgbClr val="000000"/>
                </a:solidFill>
                <a:latin typeface="Arial" panose="02020603050405020304" pitchFamily="2"/>
              </a:rPr>
              <a:t>There may be drawings with no characteristics but reference to an imbedded Safety Part </a:t>
            </a:r>
          </a:p>
          <a:p>
            <a:pPr marL="822960" marR="0" indent="228600" algn="l">
              <a:lnSpc>
                <a:spcPts val="1500"/>
              </a:lnSpc>
              <a:spcBef>
                <a:spcPts val="250"/>
              </a:spcBef>
              <a:spcAft>
                <a:spcPts val="0"/>
              </a:spcAft>
              <a:buFont typeface="Symbol"/>
              <a:buChar char="·"/>
            </a:pPr>
            <a:r>
              <a:rPr lang="en-US" sz="1200" spc="0">
                <a:solidFill>
                  <a:srgbClr val="000000"/>
                </a:solidFill>
                <a:latin typeface="Arial" panose="02020603050405020304" pitchFamily="2"/>
              </a:rPr>
              <a:t>There may be drawings with no safety characteristics and no reference </a:t>
            </a:r>
          </a:p>
          <a:p>
            <a:pPr marL="137160" marR="0" indent="0" algn="l">
              <a:lnSpc>
                <a:spcPts val="1600"/>
              </a:lnSpc>
              <a:spcBef>
                <a:spcPts val="1035"/>
              </a:spcBef>
              <a:spcAft>
                <a:spcPts val="0"/>
              </a:spcAft>
              <a:tabLst>
                <a:tab pos="274320" algn="dec"/>
                <a:tab pos="502920" algn="l"/>
              </a:tabLst>
            </a:pPr>
            <a:r>
              <a:rPr lang="en-US" sz="100" spc="0">
                <a:solidFill>
                  <a:srgbClr val="E3541F"/>
                </a:solidFill>
                <a:latin typeface="Arial" panose="02020603050405020304" pitchFamily="2"/>
              </a:rPr>
              <a:t> </a:t>
            </a:r>
            <a:r>
              <a:rPr lang="en-US" sz="1400" spc="0">
                <a:solidFill>
                  <a:srgbClr val="E3541F"/>
                </a:solidFill>
                <a:latin typeface="Arial" panose="02020603050405020304" pitchFamily="2"/>
              </a:rPr>
              <a:t>2.</a:t>
            </a:r>
            <a:r>
              <a:rPr lang="en-US" sz="100" spc="0">
                <a:solidFill>
                  <a:srgbClr val="000000"/>
                </a:solidFill>
                <a:latin typeface="Arial" panose="02020603050405020304" pitchFamily="2"/>
              </a:rPr>
              <a:t> </a:t>
            </a:r>
            <a:r>
              <a:rPr lang="en-US" sz="1400" spc="0">
                <a:solidFill>
                  <a:srgbClr val="000000"/>
                </a:solidFill>
                <a:latin typeface="Arial" panose="02020603050405020304" pitchFamily="2"/>
              </a:rPr>
              <a:t>Validate characteristics in COPS (Control of Product Safety Database) </a:t>
            </a:r>
          </a:p>
          <a:p>
            <a:pPr marL="822960" marR="0" indent="228600" algn="l">
              <a:lnSpc>
                <a:spcPts val="1500"/>
              </a:lnSpc>
              <a:spcBef>
                <a:spcPts val="240"/>
              </a:spcBef>
              <a:spcAft>
                <a:spcPts val="0"/>
              </a:spcAft>
              <a:buFont typeface="Symbol"/>
              <a:buChar char="·"/>
            </a:pPr>
            <a:r>
              <a:rPr lang="en-US" sz="1200" spc="0">
                <a:solidFill>
                  <a:srgbClr val="000000"/>
                </a:solidFill>
                <a:latin typeface="Arial" panose="02020603050405020304" pitchFamily="2"/>
              </a:rPr>
              <a:t>If not in COPS contact your SQAR </a:t>
            </a:r>
          </a:p>
          <a:p>
            <a:pPr marL="137160" marR="0" indent="0" algn="l">
              <a:lnSpc>
                <a:spcPts val="1600"/>
              </a:lnSpc>
              <a:spcBef>
                <a:spcPts val="1035"/>
              </a:spcBef>
              <a:spcAft>
                <a:spcPts val="0"/>
              </a:spcAft>
              <a:tabLst>
                <a:tab pos="274320" algn="dec"/>
                <a:tab pos="502920" algn="l"/>
              </a:tabLst>
            </a:pPr>
            <a:r>
              <a:rPr lang="en-US" sz="100" spc="0">
                <a:solidFill>
                  <a:srgbClr val="E3541F"/>
                </a:solidFill>
                <a:latin typeface="Arial" panose="02020603050405020304" pitchFamily="2"/>
              </a:rPr>
              <a:t> </a:t>
            </a:r>
            <a:r>
              <a:rPr lang="en-US" sz="1400" spc="0">
                <a:solidFill>
                  <a:srgbClr val="E3541F"/>
                </a:solidFill>
                <a:latin typeface="Arial" panose="02020603050405020304" pitchFamily="2"/>
              </a:rPr>
              <a:t>3.</a:t>
            </a:r>
            <a:r>
              <a:rPr lang="en-US" sz="100" spc="0">
                <a:solidFill>
                  <a:srgbClr val="000000"/>
                </a:solidFill>
                <a:latin typeface="Arial" panose="02020603050405020304" pitchFamily="2"/>
              </a:rPr>
              <a:t> </a:t>
            </a:r>
            <a:r>
              <a:rPr lang="en-US" sz="1400" spc="0">
                <a:solidFill>
                  <a:srgbClr val="000000"/>
                </a:solidFill>
                <a:latin typeface="Arial" panose="02020603050405020304" pitchFamily="2"/>
              </a:rPr>
              <a:t>Supplier creates proposed frozen documentation </a:t>
            </a:r>
          </a:p>
          <a:p>
            <a:pPr marL="822960" marR="228600" indent="228600" algn="l">
              <a:lnSpc>
                <a:spcPts val="1400"/>
              </a:lnSpc>
              <a:spcBef>
                <a:spcPts val="275"/>
              </a:spcBef>
              <a:spcAft>
                <a:spcPts val="0"/>
              </a:spcAft>
              <a:buFont typeface="Symbol"/>
              <a:buChar char="·"/>
            </a:pPr>
            <a:r>
              <a:rPr lang="en-US" sz="1200" spc="0">
                <a:solidFill>
                  <a:srgbClr val="000000"/>
                </a:solidFill>
                <a:latin typeface="Arial" panose="02020603050405020304" pitchFamily="2"/>
              </a:rPr>
              <a:t>This can include: Travelers / Routers, Operation sheets, Technique sheets, weld schedules, Sub-tier supplier documentation, Acceptance Tests Plan </a:t>
            </a:r>
          </a:p>
          <a:p>
            <a:pPr marL="822960" marR="0" indent="228600" algn="l">
              <a:lnSpc>
                <a:spcPts val="1500"/>
              </a:lnSpc>
              <a:spcBef>
                <a:spcPts val="250"/>
              </a:spcBef>
              <a:spcAft>
                <a:spcPts val="0"/>
              </a:spcAft>
              <a:buFont typeface="Symbol"/>
              <a:buChar char="·"/>
            </a:pPr>
            <a:r>
              <a:rPr lang="en-US" sz="1200" spc="0">
                <a:solidFill>
                  <a:srgbClr val="000000"/>
                </a:solidFill>
                <a:latin typeface="Arial" panose="02020603050405020304" pitchFamily="2"/>
              </a:rPr>
              <a:t>Supplier to include traceability as early as possible </a:t>
            </a:r>
          </a:p>
          <a:p>
            <a:pPr marL="822960" marR="182880" indent="228600" algn="l">
              <a:lnSpc>
                <a:spcPts val="1400"/>
              </a:lnSpc>
              <a:spcBef>
                <a:spcPts val="290"/>
              </a:spcBef>
              <a:spcAft>
                <a:spcPts val="0"/>
              </a:spcAft>
              <a:buFont typeface="Symbol"/>
              <a:buChar char="·"/>
            </a:pPr>
            <a:r>
              <a:rPr lang="en-US" sz="1200" spc="0">
                <a:solidFill>
                  <a:srgbClr val="000000"/>
                </a:solidFill>
                <a:latin typeface="Arial" panose="02020603050405020304" pitchFamily="2"/>
              </a:rPr>
              <a:t>Work with the appropriate resources to create documentation; may include subtiers, Collins’ Project Engineer, etc. </a:t>
            </a:r>
          </a:p>
          <a:p>
            <a:pPr marL="137160" marR="0" indent="0" algn="l">
              <a:lnSpc>
                <a:spcPts val="1600"/>
              </a:lnSpc>
              <a:spcBef>
                <a:spcPts val="1035"/>
              </a:spcBef>
              <a:spcAft>
                <a:spcPts val="0"/>
              </a:spcAft>
              <a:tabLst>
                <a:tab pos="274320" algn="dec"/>
                <a:tab pos="502920" algn="l"/>
              </a:tabLst>
            </a:pPr>
            <a:r>
              <a:rPr lang="en-US" sz="100" spc="0">
                <a:solidFill>
                  <a:srgbClr val="E3541F"/>
                </a:solidFill>
                <a:latin typeface="Arial" panose="02020603050405020304" pitchFamily="2"/>
              </a:rPr>
              <a:t> </a:t>
            </a:r>
            <a:r>
              <a:rPr lang="en-US" sz="1400" spc="0">
                <a:solidFill>
                  <a:srgbClr val="E3541F"/>
                </a:solidFill>
                <a:latin typeface="Arial" panose="02020603050405020304" pitchFamily="2"/>
              </a:rPr>
              <a:t>4.</a:t>
            </a:r>
            <a:r>
              <a:rPr lang="en-US" sz="100" spc="0">
                <a:solidFill>
                  <a:srgbClr val="000000"/>
                </a:solidFill>
                <a:latin typeface="Arial" panose="02020603050405020304" pitchFamily="2"/>
              </a:rPr>
              <a:t> </a:t>
            </a:r>
            <a:r>
              <a:rPr lang="en-US" sz="1400" spc="0">
                <a:solidFill>
                  <a:srgbClr val="000000"/>
                </a:solidFill>
                <a:latin typeface="Arial" panose="02020603050405020304" pitchFamily="2"/>
              </a:rPr>
              <a:t>Supplier to upload proposed frozen documentation into COPS (Selective or Complete) </a:t>
            </a:r>
          </a:p>
          <a:p>
            <a:pPr marL="822960" marR="0" indent="228600" algn="l">
              <a:lnSpc>
                <a:spcPts val="1500"/>
              </a:lnSpc>
              <a:spcBef>
                <a:spcPts val="240"/>
              </a:spcBef>
              <a:spcAft>
                <a:spcPts val="0"/>
              </a:spcAft>
              <a:buFont typeface="Symbol"/>
              <a:buChar char="·"/>
            </a:pPr>
            <a:r>
              <a:rPr lang="en-US" sz="1200" spc="0">
                <a:solidFill>
                  <a:srgbClr val="000000"/>
                </a:solidFill>
                <a:latin typeface="Arial" panose="02020603050405020304" pitchFamily="2"/>
              </a:rPr>
              <a:t>Complete traveler – all operations are frozen </a:t>
            </a:r>
          </a:p>
          <a:p>
            <a:pPr marL="822960" marR="0" indent="228600" algn="l">
              <a:lnSpc>
                <a:spcPts val="1500"/>
              </a:lnSpc>
              <a:spcBef>
                <a:spcPts val="250"/>
              </a:spcBef>
              <a:spcAft>
                <a:spcPts val="775"/>
              </a:spcAft>
              <a:buFont typeface="Symbol"/>
              <a:buChar char="·"/>
            </a:pPr>
            <a:r>
              <a:rPr lang="en-US" sz="1200" spc="0">
                <a:solidFill>
                  <a:srgbClr val="000000"/>
                </a:solidFill>
                <a:latin typeface="Arial" panose="02020603050405020304" pitchFamily="2"/>
              </a:rPr>
              <a:t>Selective traveler – only operations noted are frozen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layout 13">
    <p:bg>
      <p:bgPr>
        <a:solidFill>
          <a:schemeClr val="bg1">
            <a:alpha val="100000"/>
          </a:schemeClr>
        </a:solidFill>
        <a:effectLst/>
      </p:bgPr>
    </p:bg>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414655" y="1182370"/>
            <a:ext cx="8369300" cy="3517900"/>
          </a:xfrm>
          <a:prstGeom prst="rect">
            <a:avLst/>
          </a:prstGeom>
          <a:noFill/>
          <a:ln w="0" cmpd="sng">
            <a:noFill/>
            <a:prstDash val="solid"/>
          </a:ln>
        </p:spPr>
        <p:txBody>
          <a:bodyPr vert="horz" lIns="0" tIns="0" rIns="0" bIns="0" anchor="t"/>
          <a:lstStyle/>
          <a:p>
            <a:pPr marL="182880" marR="0" indent="0" algn="l">
              <a:lnSpc>
                <a:spcPts val="2000"/>
              </a:lnSpc>
              <a:spcAft>
                <a:spcPts val="0"/>
              </a:spcAft>
            </a:pPr>
            <a:r>
              <a:rPr lang="en-US" sz="1800" spc="-35">
                <a:solidFill>
                  <a:srgbClr val="000000"/>
                </a:solidFill>
                <a:latin typeface="Arial" panose="02020603050405020304" pitchFamily="2"/>
              </a:rPr>
              <a:t>HSC16199 – FROZEN PROCESS Clarification Part I </a:t>
            </a:r>
          </a:p>
          <a:p>
            <a:pPr marL="182880" marR="0" indent="0" algn="l">
              <a:lnSpc>
                <a:spcPts val="1600"/>
              </a:lnSpc>
              <a:spcBef>
                <a:spcPts val="2430"/>
              </a:spcBef>
              <a:spcAft>
                <a:spcPts val="0"/>
              </a:spcAft>
            </a:pPr>
            <a:r>
              <a:rPr lang="en-US" sz="1400" spc="0">
                <a:solidFill>
                  <a:srgbClr val="000000"/>
                </a:solidFill>
                <a:latin typeface="Arial" panose="02020603050405020304" pitchFamily="2"/>
              </a:rPr>
              <a:t>There are two methods of frozen process control that may be implemented: </a:t>
            </a:r>
          </a:p>
          <a:p>
            <a:pPr marL="411480" marR="731520" indent="228600" algn="l">
              <a:lnSpc>
                <a:spcPts val="1700"/>
              </a:lnSpc>
              <a:spcBef>
                <a:spcPts val="935"/>
              </a:spcBef>
              <a:spcAft>
                <a:spcPts val="0"/>
              </a:spcAft>
              <a:buFont typeface="Symbol"/>
              <a:buChar char="·"/>
            </a:pPr>
            <a:r>
              <a:rPr lang="en-US" sz="1400" spc="-5">
                <a:solidFill>
                  <a:srgbClr val="000000"/>
                </a:solidFill>
                <a:latin typeface="Arial" panose="02020603050405020304" pitchFamily="2"/>
              </a:rPr>
              <a:t>Freeze the </a:t>
            </a:r>
            <a:r>
              <a:rPr lang="en-US" sz="1400" b="1" spc="-5">
                <a:solidFill>
                  <a:srgbClr val="000000"/>
                </a:solidFill>
                <a:latin typeface="Arial" panose="02020603050405020304" pitchFamily="2"/>
              </a:rPr>
              <a:t>“Complete” </a:t>
            </a:r>
            <a:r>
              <a:rPr lang="en-US" sz="1400" spc="-5">
                <a:solidFill>
                  <a:srgbClr val="000000"/>
                </a:solidFill>
                <a:latin typeface="Arial" panose="02020603050405020304" pitchFamily="2"/>
              </a:rPr>
              <a:t>process; all operations, steps, sequences, etc. in the manufacturing process document identified to produce the safety part / safety characteristic. </a:t>
            </a:r>
          </a:p>
          <a:p>
            <a:pPr marL="411480" marR="365760" indent="228600" algn="l">
              <a:lnSpc>
                <a:spcPts val="1700"/>
              </a:lnSpc>
              <a:spcBef>
                <a:spcPts val="935"/>
              </a:spcBef>
              <a:spcAft>
                <a:spcPts val="0"/>
              </a:spcAft>
              <a:buFont typeface="Symbol"/>
              <a:buChar char="·"/>
            </a:pPr>
            <a:r>
              <a:rPr lang="en-US" sz="1400" spc="0">
                <a:solidFill>
                  <a:srgbClr val="000000"/>
                </a:solidFill>
                <a:latin typeface="Arial" panose="02020603050405020304" pitchFamily="2"/>
              </a:rPr>
              <a:t>Freeze only </a:t>
            </a:r>
            <a:r>
              <a:rPr lang="en-US" sz="1400" b="1" spc="0">
                <a:solidFill>
                  <a:srgbClr val="000000"/>
                </a:solidFill>
                <a:latin typeface="Arial" panose="02020603050405020304" pitchFamily="2"/>
              </a:rPr>
              <a:t>“Selective” </a:t>
            </a:r>
            <a:r>
              <a:rPr lang="en-US" sz="1400" spc="0">
                <a:solidFill>
                  <a:srgbClr val="000000"/>
                </a:solidFill>
                <a:latin typeface="Arial" panose="02020603050405020304" pitchFamily="2"/>
              </a:rPr>
              <a:t>operations in the manufacturing process documents used to produce or inspect the safety characteristics </a:t>
            </a:r>
          </a:p>
          <a:p>
            <a:pPr marL="640080" marR="0" indent="228600" algn="l">
              <a:lnSpc>
                <a:spcPts val="1500"/>
              </a:lnSpc>
              <a:spcBef>
                <a:spcPts val="235"/>
              </a:spcBef>
              <a:spcAft>
                <a:spcPts val="0"/>
              </a:spcAft>
              <a:buFont typeface="Symbol"/>
              <a:buChar char="·"/>
            </a:pPr>
            <a:r>
              <a:rPr lang="en-US" sz="1200" spc="0">
                <a:solidFill>
                  <a:srgbClr val="000000"/>
                </a:solidFill>
                <a:latin typeface="Arial" panose="02020603050405020304" pitchFamily="2"/>
              </a:rPr>
              <a:t>Note that adding or removing an operation that is not frozen, may affect the frozen operation </a:t>
            </a:r>
          </a:p>
          <a:p>
            <a:pPr marL="182880" marR="228600" indent="0" algn="l">
              <a:lnSpc>
                <a:spcPts val="1700"/>
              </a:lnSpc>
              <a:spcBef>
                <a:spcPts val="2355"/>
              </a:spcBef>
              <a:spcAft>
                <a:spcPts val="5610"/>
              </a:spcAft>
            </a:pPr>
            <a:r>
              <a:rPr lang="en-US" sz="1400" b="1" spc="0">
                <a:solidFill>
                  <a:srgbClr val="000000"/>
                </a:solidFill>
                <a:latin typeface="Arial" panose="02020603050405020304" pitchFamily="2"/>
              </a:rPr>
              <a:t>The supplier may apply for their desired method but the method to be used is at the discretion of the FPRB.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layout 14">
    <p:bg>
      <p:bgPr>
        <a:solidFill>
          <a:schemeClr val="bg1">
            <a:alpha val="100000"/>
          </a:schemeClr>
        </a:solidFill>
        <a:effectLst/>
      </p:bgPr>
    </p:bg>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414655" y="1182370"/>
            <a:ext cx="8369300" cy="3517900"/>
          </a:xfrm>
          <a:prstGeom prst="rect">
            <a:avLst/>
          </a:prstGeom>
          <a:noFill/>
          <a:ln w="0" cmpd="sng">
            <a:noFill/>
            <a:prstDash val="solid"/>
          </a:ln>
        </p:spPr>
        <p:txBody>
          <a:bodyPr vert="horz" lIns="0" tIns="0" rIns="0" bIns="0" anchor="t"/>
          <a:lstStyle/>
          <a:p>
            <a:pPr marL="182880" marR="0" indent="0" algn="l">
              <a:lnSpc>
                <a:spcPts val="2000"/>
              </a:lnSpc>
              <a:spcAft>
                <a:spcPts val="0"/>
              </a:spcAft>
            </a:pPr>
            <a:r>
              <a:rPr lang="en-US" sz="1800" spc="-35">
                <a:solidFill>
                  <a:srgbClr val="000000"/>
                </a:solidFill>
                <a:latin typeface="Arial" panose="02020603050405020304" pitchFamily="2"/>
              </a:rPr>
              <a:t>HSC16199 – FROZEN PROCESS Clarification Part II </a:t>
            </a:r>
          </a:p>
          <a:p>
            <a:pPr marL="182880" marR="777240" indent="0" algn="l">
              <a:lnSpc>
                <a:spcPts val="1700"/>
              </a:lnSpc>
              <a:spcBef>
                <a:spcPts val="2325"/>
              </a:spcBef>
              <a:spcAft>
                <a:spcPts val="0"/>
              </a:spcAft>
            </a:pPr>
            <a:r>
              <a:rPr lang="en-US" sz="1400" spc="0">
                <a:solidFill>
                  <a:srgbClr val="000000"/>
                </a:solidFill>
                <a:latin typeface="Arial" panose="02020603050405020304" pitchFamily="2"/>
              </a:rPr>
              <a:t>Include a statement of the method of Frozen Process applied, “Complete” or “Selective” on the supplier documents: </a:t>
            </a:r>
          </a:p>
          <a:p>
            <a:pPr marL="411480" marR="411480" indent="228600" algn="l">
              <a:lnSpc>
                <a:spcPts val="1700"/>
              </a:lnSpc>
              <a:spcBef>
                <a:spcPts val="935"/>
              </a:spcBef>
              <a:spcAft>
                <a:spcPts val="0"/>
              </a:spcAft>
              <a:buFont typeface="Symbol"/>
              <a:buChar char="·"/>
            </a:pPr>
            <a:r>
              <a:rPr lang="en-US" sz="1400" spc="0">
                <a:solidFill>
                  <a:srgbClr val="000000"/>
                </a:solidFill>
                <a:latin typeface="Arial" panose="02020603050405020304" pitchFamily="2"/>
              </a:rPr>
              <a:t>For </a:t>
            </a:r>
            <a:r>
              <a:rPr lang="en-US" sz="1400" b="1" spc="0">
                <a:solidFill>
                  <a:srgbClr val="000000"/>
                </a:solidFill>
                <a:latin typeface="Arial" panose="02020603050405020304" pitchFamily="2"/>
              </a:rPr>
              <a:t>“Complete” </a:t>
            </a:r>
            <a:r>
              <a:rPr lang="en-US" sz="1400" spc="0">
                <a:solidFill>
                  <a:srgbClr val="000000"/>
                </a:solidFill>
                <a:latin typeface="Arial" panose="02020603050405020304" pitchFamily="2"/>
              </a:rPr>
              <a:t>it shall include a statement such as “Complete Frozen Process”, no changes to operations or manufacturing sequence without FPRB approval. </a:t>
            </a:r>
          </a:p>
          <a:p>
            <a:pPr marL="411480" marR="0" indent="228600" algn="l">
              <a:lnSpc>
                <a:spcPts val="1700"/>
              </a:lnSpc>
              <a:spcBef>
                <a:spcPts val="895"/>
              </a:spcBef>
              <a:spcAft>
                <a:spcPts val="0"/>
              </a:spcAft>
              <a:buFont typeface="Symbol"/>
              <a:buChar char="·"/>
            </a:pPr>
            <a:r>
              <a:rPr lang="en-US" sz="1400" spc="0">
                <a:solidFill>
                  <a:srgbClr val="000000"/>
                </a:solidFill>
                <a:latin typeface="Arial" panose="02020603050405020304" pitchFamily="2"/>
              </a:rPr>
              <a:t>For </a:t>
            </a:r>
            <a:r>
              <a:rPr lang="en-US" sz="1400" b="1" spc="0">
                <a:solidFill>
                  <a:srgbClr val="000000"/>
                </a:solidFill>
                <a:latin typeface="Arial" panose="02020603050405020304" pitchFamily="2"/>
              </a:rPr>
              <a:t>“Selective” </a:t>
            </a:r>
            <a:r>
              <a:rPr lang="en-US" sz="1400" spc="0">
                <a:solidFill>
                  <a:srgbClr val="000000"/>
                </a:solidFill>
                <a:latin typeface="Arial" panose="02020603050405020304" pitchFamily="2"/>
              </a:rPr>
              <a:t>it shall include statements that will: </a:t>
            </a:r>
          </a:p>
          <a:p>
            <a:pPr marL="868680" marR="0" indent="228600" algn="l">
              <a:lnSpc>
                <a:spcPts val="1500"/>
              </a:lnSpc>
              <a:spcBef>
                <a:spcPts val="245"/>
              </a:spcBef>
              <a:spcAft>
                <a:spcPts val="0"/>
              </a:spcAft>
              <a:buFont typeface="Symbol"/>
              <a:buChar char="·"/>
            </a:pPr>
            <a:r>
              <a:rPr lang="en-US" sz="1200" spc="0">
                <a:solidFill>
                  <a:srgbClr val="000000"/>
                </a:solidFill>
                <a:latin typeface="Arial" panose="02020603050405020304" pitchFamily="2"/>
              </a:rPr>
              <a:t>Identify each process element (operations, weld schedules, technique sheets, etc.) that is frozen. </a:t>
            </a:r>
          </a:p>
          <a:p>
            <a:pPr marL="868680" marR="137160" indent="228600" algn="l">
              <a:lnSpc>
                <a:spcPts val="1400"/>
              </a:lnSpc>
              <a:spcBef>
                <a:spcPts val="290"/>
              </a:spcBef>
              <a:spcAft>
                <a:spcPts val="8165"/>
              </a:spcAft>
              <a:buFont typeface="Symbol"/>
              <a:buChar char="·"/>
            </a:pPr>
            <a:r>
              <a:rPr lang="en-US" sz="1200" spc="0">
                <a:solidFill>
                  <a:srgbClr val="000000"/>
                </a:solidFill>
                <a:latin typeface="Arial" panose="02020603050405020304" pitchFamily="2"/>
              </a:rPr>
              <a:t>Identify the portion of the process sequence, if any, that is frozen (i.e. “Entire Sequence is frozen” or “Order of frozen processes is frozen” or “Sequence is not frozen and may be done in any order”).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61" r:id="rId8"/>
    <p:sldLayoutId id="2147483662" r:id="rId9"/>
    <p:sldLayoutId id="2147483663" r:id="rId10"/>
    <p:sldLayoutId id="2147483664" r:id="rId11"/>
    <p:sldLayoutId id="2147483665" r:id="rId12"/>
    <p:sldLayoutId id="2147483666" r:id="rId13"/>
    <p:sldLayoutId id="2147483695" r:id="rId14"/>
    <p:sldLayoutId id="2147483697" r:id="rId15"/>
    <p:sldLayoutId id="2147483698" r:id="rId16"/>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hyperlink" Target="https://vimeo.com/365840303"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5" name="Picture 4"/>
          <p:cNvPicPr/>
          <p:nvPr/>
        </p:nvPicPr>
        <p:blipFill>
          <a:blip r:embed="rId2"/>
          <a:stretch>
            <a:fillRect/>
          </a:stretch>
        </p:blipFill>
        <p:spPr>
          <a:xfrm>
            <a:off x="0" y="3009900"/>
            <a:ext cx="9144000" cy="2133600"/>
          </a:xfrm>
          <a:prstGeom prst="rect">
            <a:avLst/>
          </a:prstGeom>
        </p:spPr>
      </p:pic>
      <p:sp>
        <p:nvSpPr>
          <p:cNvPr id="2" name="Text Placeholder 1"/>
          <p:cNvSpPr>
            <a:spLocks noGrp="1"/>
          </p:cNvSpPr>
          <p:nvPr>
            <p:ph type="body" idx="10"/>
          </p:nvPr>
        </p:nvSpPr>
        <p:spPr>
          <a:xfrm>
            <a:off x="0" y="1168400"/>
            <a:ext cx="9144000" cy="491490"/>
          </a:xfrm>
          <a:prstGeom prst="rect">
            <a:avLst/>
          </a:prstGeom>
          <a:noFill/>
          <a:ln w="0" cmpd="sng">
            <a:noFill/>
            <a:prstDash val="solid"/>
          </a:ln>
        </p:spPr>
        <p:txBody>
          <a:bodyPr vert="horz" lIns="0" tIns="5715" rIns="0" bIns="0" anchor="t"/>
          <a:lstStyle/>
          <a:p>
            <a:pPr marL="548640" marR="0" indent="0" algn="l">
              <a:lnSpc>
                <a:spcPts val="2700"/>
              </a:lnSpc>
              <a:spcAft>
                <a:spcPts val="1050"/>
              </a:spcAft>
            </a:pPr>
            <a:r>
              <a:rPr lang="en-US" sz="2400" spc="240" dirty="0">
                <a:solidFill>
                  <a:srgbClr val="000000"/>
                </a:solidFill>
                <a:latin typeface="Arial" panose="02020603050405020304" pitchFamily="2"/>
              </a:rPr>
              <a:t>SAFETY PART TRAINING –SUB-TIER SUPPLIERS </a:t>
            </a:r>
          </a:p>
        </p:txBody>
      </p:sp>
      <p:sp>
        <p:nvSpPr>
          <p:cNvPr id="3" name="Text Placeholder 2"/>
          <p:cNvSpPr>
            <a:spLocks noGrp="1"/>
          </p:cNvSpPr>
          <p:nvPr>
            <p:ph type="body" idx="10"/>
          </p:nvPr>
        </p:nvSpPr>
        <p:spPr>
          <a:xfrm>
            <a:off x="0" y="1659890"/>
            <a:ext cx="9144000" cy="1350010"/>
          </a:xfrm>
          <a:prstGeom prst="rect">
            <a:avLst/>
          </a:prstGeom>
          <a:noFill/>
          <a:ln w="0" cmpd="sng">
            <a:noFill/>
            <a:prstDash val="solid"/>
          </a:ln>
        </p:spPr>
        <p:txBody>
          <a:bodyPr vert="horz" lIns="0" tIns="1905" rIns="0" bIns="0" anchor="t"/>
          <a:lstStyle/>
          <a:p>
            <a:pPr marL="548640" marR="0" indent="0" algn="l">
              <a:lnSpc>
                <a:spcPts val="1300"/>
              </a:lnSpc>
              <a:spcAft>
                <a:spcPts val="9350"/>
              </a:spcAft>
            </a:pPr>
            <a:r>
              <a:rPr lang="en-US" sz="1100" spc="85" dirty="0">
                <a:solidFill>
                  <a:srgbClr val="000000"/>
                </a:solidFill>
                <a:latin typeface="Arial" panose="02020603050405020304" pitchFamily="2"/>
              </a:rPr>
              <a:t>JANUARY 2024</a:t>
            </a:r>
          </a:p>
        </p:txBody>
      </p:sp>
      <p:sp>
        <p:nvSpPr>
          <p:cNvPr id="6" name="Text Placeholder 5"/>
          <p:cNvSpPr>
            <a:spLocks noGrp="1"/>
          </p:cNvSpPr>
          <p:nvPr>
            <p:ph type="body" idx="10"/>
          </p:nvPr>
        </p:nvSpPr>
        <p:spPr>
          <a:xfrm>
            <a:off x="5429250" y="4730750"/>
            <a:ext cx="3076575" cy="203200"/>
          </a:xfrm>
          <a:prstGeom prst="rect">
            <a:avLst/>
          </a:prstGeom>
          <a:noFill/>
          <a:ln w="0" cmpd="sng">
            <a:noFill/>
            <a:prstDash val="solid"/>
          </a:ln>
        </p:spPr>
        <p:txBody>
          <a:bodyPr vert="horz" lIns="0" tIns="8890" rIns="0" bIns="0" anchor="t"/>
          <a:lstStyle/>
          <a:p>
            <a:pPr marL="0" marR="0" indent="0" algn="r">
              <a:lnSpc>
                <a:spcPts val="700"/>
              </a:lnSpc>
              <a:spcAft>
                <a:spcPts val="0"/>
              </a:spcAft>
            </a:pPr>
            <a:r>
              <a:rPr lang="en-US" sz="600" spc="0">
                <a:solidFill>
                  <a:srgbClr val="000000"/>
                </a:solidFill>
                <a:latin typeface="Arial" panose="02020603050405020304" pitchFamily="2"/>
              </a:rPr>
              <a:t>© 2020 Collins Aerospace </a:t>
            </a:r>
          </a:p>
          <a:p>
            <a:pPr marL="0" marR="0" indent="0" algn="l">
              <a:lnSpc>
                <a:spcPts val="700"/>
              </a:lnSpc>
              <a:spcBef>
                <a:spcPts val="135"/>
              </a:spcBef>
              <a:spcAft>
                <a:spcPts val="0"/>
              </a:spcAft>
            </a:pPr>
            <a:r>
              <a:rPr lang="en-US" sz="600" spc="-5">
                <a:solidFill>
                  <a:srgbClr val="E3541F"/>
                </a:solidFill>
                <a:latin typeface="Arial" panose="02020603050405020304" pitchFamily="2"/>
              </a:rPr>
              <a:t>Collins Aerospace Proprietary. This document contains no export controlled technical data.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Picture 3"/>
          <p:cNvPicPr/>
          <p:nvPr/>
        </p:nvPicPr>
        <p:blipFill>
          <a:blip r:embed="rId2"/>
          <a:stretch>
            <a:fillRect/>
          </a:stretch>
        </p:blipFill>
        <p:spPr>
          <a:xfrm>
            <a:off x="8092440" y="295910"/>
            <a:ext cx="441960" cy="447675"/>
          </a:xfrm>
          <a:prstGeom prst="rect">
            <a:avLst/>
          </a:prstGeom>
        </p:spPr>
      </p:pic>
      <p:pic>
        <p:nvPicPr>
          <p:cNvPr id="8" name="Picture 7"/>
          <p:cNvPicPr/>
          <p:nvPr/>
        </p:nvPicPr>
        <p:blipFill>
          <a:blip r:embed="rId3"/>
          <a:stretch>
            <a:fillRect/>
          </a:stretch>
        </p:blipFill>
        <p:spPr>
          <a:xfrm>
            <a:off x="466090" y="4700270"/>
            <a:ext cx="1569720" cy="264795"/>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167752417"/>
              </p:ext>
            </p:extLst>
          </p:nvPr>
        </p:nvGraphicFramePr>
        <p:xfrm>
          <a:off x="414655" y="292100"/>
          <a:ext cx="8369300" cy="528320"/>
        </p:xfrm>
        <a:graphic>
          <a:graphicData uri="http://schemas.openxmlformats.org/drawingml/2006/table">
            <a:tbl>
              <a:tblPr/>
              <a:tblGrid>
                <a:gridCol w="7677785">
                  <a:extLst>
                    <a:ext uri="{9D8B030D-6E8A-4147-A177-3AD203B41FA5}">
                      <a16:colId xmlns:a16="http://schemas.microsoft.com/office/drawing/2014/main" val="20000"/>
                    </a:ext>
                  </a:extLst>
                </a:gridCol>
                <a:gridCol w="691515">
                  <a:extLst>
                    <a:ext uri="{9D8B030D-6E8A-4147-A177-3AD203B41FA5}">
                      <a16:colId xmlns:a16="http://schemas.microsoft.com/office/drawing/2014/main" val="20001"/>
                    </a:ext>
                  </a:extLst>
                </a:gridCol>
              </a:tblGrid>
              <a:tr h="528320">
                <a:tc>
                  <a:txBody>
                    <a:bodyPr/>
                    <a:lstStyle/>
                    <a:p>
                      <a:pPr marL="0" marR="1106170" indent="0" algn="l">
                        <a:lnSpc>
                          <a:spcPts val="2700"/>
                        </a:lnSpc>
                        <a:spcBef>
                          <a:spcPts val="1450"/>
                        </a:spcBef>
                        <a:spcAft>
                          <a:spcPts val="0"/>
                        </a:spcAft>
                      </a:pPr>
                      <a:r>
                        <a:rPr lang="en-US" sz="2400" spc="0" dirty="0">
                          <a:solidFill>
                            <a:srgbClr val="000000"/>
                          </a:solidFill>
                          <a:latin typeface="Arial" panose="02020603050405020304" pitchFamily="2"/>
                        </a:rPr>
                        <a:t>PROCESS FLOW</a:t>
                      </a:r>
                      <a:endParaRPr lang="en-US" sz="1800" strike="sngStrike" spc="0" dirty="0">
                        <a:solidFill>
                          <a:srgbClr val="000000"/>
                        </a:solidFill>
                        <a:latin typeface="Arial" panose="02020603050405020304" pitchFamily="2"/>
                      </a:endParaRPr>
                    </a:p>
                  </a:txBody>
                  <a:tcPr marL="0" marR="0" marT="0" marB="0" anchor="ctr">
                    <a:lnL w="0" cmpd="sng">
                      <a:noFill/>
                      <a:prstDash val="solid"/>
                    </a:lnL>
                    <a:lnR w="0" cmpd="sng">
                      <a:noFill/>
                      <a:prstDash val="solid"/>
                    </a:lnR>
                    <a:lnT w="0" cmpd="sng">
                      <a:noFill/>
                      <a:prstDash val="solid"/>
                    </a:lnT>
                    <a:lnB w="0" cmpd="sng">
                      <a:noFill/>
                      <a:prstDash val="solid"/>
                    </a:lnB>
                  </a:tcPr>
                </a:tc>
                <a:tc>
                  <a:txBody>
                    <a:bodyPr/>
                    <a:lstStyle/>
                    <a:p>
                      <a:endParaRPr dirty="0"/>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
        <p:nvSpPr>
          <p:cNvPr id="5" name="Text Placeholder 4"/>
          <p:cNvSpPr>
            <a:spLocks noGrp="1"/>
          </p:cNvSpPr>
          <p:nvPr>
            <p:ph type="body" idx="10"/>
          </p:nvPr>
        </p:nvSpPr>
        <p:spPr>
          <a:xfrm>
            <a:off x="414655" y="1117600"/>
            <a:ext cx="8369300" cy="3582670"/>
          </a:xfrm>
          <a:prstGeom prst="rect">
            <a:avLst/>
          </a:prstGeom>
          <a:noFill/>
          <a:ln w="0" cmpd="sng">
            <a:noFill/>
            <a:prstDash val="solid"/>
          </a:ln>
        </p:spPr>
        <p:txBody>
          <a:bodyPr vert="horz" lIns="0" tIns="10160" rIns="0" bIns="0" anchor="t"/>
          <a:lstStyle/>
          <a:p>
            <a:pPr marL="137160" marR="0" indent="0" algn="l">
              <a:lnSpc>
                <a:spcPts val="1800"/>
              </a:lnSpc>
              <a:spcAft>
                <a:spcPts val="0"/>
              </a:spcAft>
            </a:pPr>
            <a:r>
              <a:rPr lang="en-US" sz="1600" spc="25" dirty="0">
                <a:solidFill>
                  <a:srgbClr val="E3541F"/>
                </a:solidFill>
                <a:latin typeface="Arial" panose="02020603050405020304" pitchFamily="2"/>
              </a:rPr>
              <a:t>4.</a:t>
            </a:r>
            <a:r>
              <a:rPr lang="en-US" sz="1600" spc="25" dirty="0">
                <a:solidFill>
                  <a:srgbClr val="000000"/>
                </a:solidFill>
                <a:latin typeface="Arial" panose="02020603050405020304" pitchFamily="2"/>
              </a:rPr>
              <a:t> Review cycle with FPRB</a:t>
            </a:r>
            <a:endParaRPr lang="en-US" sz="1600" spc="25" dirty="0">
              <a:solidFill>
                <a:srgbClr val="000000"/>
              </a:solidFill>
              <a:highlight>
                <a:srgbClr val="FFFF00"/>
              </a:highlight>
              <a:latin typeface="Arial" panose="02020603050405020304" pitchFamily="2"/>
            </a:endParaRPr>
          </a:p>
          <a:p>
            <a:pPr marL="822960" marR="0" indent="228600" algn="l">
              <a:lnSpc>
                <a:spcPts val="1700"/>
              </a:lnSpc>
              <a:spcBef>
                <a:spcPts val="280"/>
              </a:spcBef>
              <a:spcAft>
                <a:spcPts val="0"/>
              </a:spcAft>
              <a:buFont typeface="Symbol"/>
              <a:buChar char="·"/>
            </a:pPr>
            <a:r>
              <a:rPr lang="en-US" sz="1400" spc="0" dirty="0">
                <a:solidFill>
                  <a:srgbClr val="000000"/>
                </a:solidFill>
                <a:latin typeface="Arial" panose="02020603050405020304" pitchFamily="2"/>
              </a:rPr>
              <a:t>May need additional documentation or updated documentation from supplier </a:t>
            </a:r>
          </a:p>
          <a:p>
            <a:pPr marL="137160" marR="0" indent="0" algn="l">
              <a:lnSpc>
                <a:spcPts val="1800"/>
              </a:lnSpc>
              <a:spcBef>
                <a:spcPts val="1075"/>
              </a:spcBef>
              <a:spcAft>
                <a:spcPts val="0"/>
              </a:spcAft>
            </a:pPr>
            <a:r>
              <a:rPr lang="en-US" sz="1600" spc="25" dirty="0">
                <a:solidFill>
                  <a:srgbClr val="E3541F"/>
                </a:solidFill>
                <a:latin typeface="Arial" panose="02020603050405020304" pitchFamily="2"/>
              </a:rPr>
              <a:t>5.</a:t>
            </a:r>
            <a:r>
              <a:rPr lang="en-US" sz="1600" spc="25" dirty="0">
                <a:solidFill>
                  <a:srgbClr val="000000"/>
                </a:solidFill>
                <a:latin typeface="Arial" panose="02020603050405020304" pitchFamily="2"/>
              </a:rPr>
              <a:t> Approval by the FPRB</a:t>
            </a:r>
          </a:p>
          <a:p>
            <a:pPr marL="822960" marR="411480" indent="228600" algn="l">
              <a:lnSpc>
                <a:spcPts val="1700"/>
              </a:lnSpc>
              <a:spcBef>
                <a:spcPts val="340"/>
              </a:spcBef>
              <a:spcAft>
                <a:spcPts val="0"/>
              </a:spcAft>
              <a:buFont typeface="Symbol"/>
              <a:buChar char="·"/>
            </a:pPr>
            <a:r>
              <a:rPr lang="en-US" sz="1400" spc="0" dirty="0">
                <a:solidFill>
                  <a:srgbClr val="000000"/>
                </a:solidFill>
                <a:latin typeface="Arial" panose="02020603050405020304" pitchFamily="2"/>
              </a:rPr>
              <a:t>The manufacturing process shall be frozen with or before the first delivery of parts following the development of the process </a:t>
            </a:r>
          </a:p>
          <a:p>
            <a:pPr marL="137160" marR="0" indent="0" algn="l">
              <a:lnSpc>
                <a:spcPts val="1800"/>
              </a:lnSpc>
              <a:spcBef>
                <a:spcPts val="1075"/>
              </a:spcBef>
              <a:spcAft>
                <a:spcPts val="0"/>
              </a:spcAft>
            </a:pPr>
            <a:r>
              <a:rPr lang="en-US" sz="1600" spc="15" dirty="0">
                <a:solidFill>
                  <a:srgbClr val="E3541F"/>
                </a:solidFill>
                <a:latin typeface="Arial" panose="02020603050405020304" pitchFamily="2"/>
              </a:rPr>
              <a:t>6.</a:t>
            </a:r>
            <a:r>
              <a:rPr lang="en-US" sz="1600" spc="15" dirty="0">
                <a:solidFill>
                  <a:srgbClr val="000000"/>
                </a:solidFill>
                <a:latin typeface="Arial" panose="02020603050405020304" pitchFamily="2"/>
              </a:rPr>
              <a:t> Supplier manufactures part to the frozen process </a:t>
            </a:r>
          </a:p>
          <a:p>
            <a:pPr marL="822960" marR="411480" indent="228600" algn="l">
              <a:lnSpc>
                <a:spcPts val="1700"/>
              </a:lnSpc>
              <a:spcBef>
                <a:spcPts val="340"/>
              </a:spcBef>
              <a:spcAft>
                <a:spcPts val="0"/>
              </a:spcAft>
              <a:buFont typeface="Symbol"/>
              <a:buChar char="·"/>
            </a:pPr>
            <a:r>
              <a:rPr lang="en-US" sz="1400" spc="0" dirty="0">
                <a:solidFill>
                  <a:srgbClr val="000000"/>
                </a:solidFill>
                <a:latin typeface="Arial" panose="02020603050405020304" pitchFamily="2"/>
              </a:rPr>
              <a:t>Parts shall be serialized at the earliest possible opportunity in the manufacturing process to maintain traceability. </a:t>
            </a:r>
          </a:p>
          <a:p>
            <a:pPr marL="822960" marR="0" indent="228600" algn="l">
              <a:lnSpc>
                <a:spcPts val="1700"/>
              </a:lnSpc>
              <a:spcBef>
                <a:spcPts val="275"/>
              </a:spcBef>
              <a:spcAft>
                <a:spcPts val="0"/>
              </a:spcAft>
              <a:buFont typeface="Symbol"/>
              <a:buChar char="·"/>
            </a:pPr>
            <a:r>
              <a:rPr lang="en-US" sz="1400" spc="0" dirty="0">
                <a:solidFill>
                  <a:srgbClr val="000000"/>
                </a:solidFill>
                <a:latin typeface="Arial" panose="02020603050405020304" pitchFamily="2"/>
              </a:rPr>
              <a:t>Raw material shall be traceable to the heat/lot number. </a:t>
            </a:r>
          </a:p>
          <a:p>
            <a:pPr marL="822960" marR="0" indent="228600" algn="l">
              <a:lnSpc>
                <a:spcPts val="1700"/>
              </a:lnSpc>
              <a:spcBef>
                <a:spcPts val="275"/>
              </a:spcBef>
              <a:spcAft>
                <a:spcPts val="5035"/>
              </a:spcAft>
              <a:buFont typeface="Symbol"/>
              <a:buChar char="·"/>
            </a:pPr>
            <a:r>
              <a:rPr lang="en-US" sz="1400" spc="0" dirty="0">
                <a:solidFill>
                  <a:srgbClr val="000000"/>
                </a:solidFill>
                <a:latin typeface="Arial" panose="02020603050405020304" pitchFamily="2"/>
              </a:rPr>
              <a:t>Documented 100% inspection required for all FSCs </a:t>
            </a:r>
          </a:p>
        </p:txBody>
      </p:sp>
      <p:graphicFrame>
        <p:nvGraphicFramePr>
          <p:cNvPr id="7" name="Table 6"/>
          <p:cNvGraphicFramePr>
            <a:graphicFrameLocks noGrp="1"/>
          </p:cNvGraphicFramePr>
          <p:nvPr/>
        </p:nvGraphicFramePr>
        <p:xfrm>
          <a:off x="414655" y="4700270"/>
          <a:ext cx="8369300" cy="274320"/>
        </p:xfrm>
        <a:graphic>
          <a:graphicData uri="http://schemas.openxmlformats.org/drawingml/2006/table">
            <a:tbl>
              <a:tblPr/>
              <a:tblGrid>
                <a:gridCol w="1621155">
                  <a:extLst>
                    <a:ext uri="{9D8B030D-6E8A-4147-A177-3AD203B41FA5}">
                      <a16:colId xmlns:a16="http://schemas.microsoft.com/office/drawing/2014/main" val="20000"/>
                    </a:ext>
                  </a:extLst>
                </a:gridCol>
                <a:gridCol w="6748145">
                  <a:extLst>
                    <a:ext uri="{9D8B030D-6E8A-4147-A177-3AD203B41FA5}">
                      <a16:colId xmlns:a16="http://schemas.microsoft.com/office/drawing/2014/main" val="20001"/>
                    </a:ext>
                  </a:extLst>
                </a:gridCol>
              </a:tblGrid>
              <a:tr h="265430">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83210" indent="0" algn="r">
                        <a:lnSpc>
                          <a:spcPts val="600"/>
                        </a:lnSpc>
                        <a:spcBef>
                          <a:spcPts val="320"/>
                        </a:spcBef>
                        <a:spcAft>
                          <a:spcPts val="0"/>
                        </a:spcAft>
                      </a:pPr>
                      <a:r>
                        <a:rPr lang="en-US" sz="600" spc="0">
                          <a:solidFill>
                            <a:srgbClr val="000000"/>
                          </a:solidFill>
                          <a:latin typeface="Arial" panose="02020603050405020304" pitchFamily="2"/>
                        </a:rPr>
                        <a:t>© 2020 Collins Aerospace </a:t>
                      </a:r>
                    </a:p>
                    <a:p>
                      <a:pPr marL="0" marR="54610" indent="0" algn="r">
                        <a:lnSpc>
                          <a:spcPts val="900"/>
                        </a:lnSpc>
                        <a:spcBef>
                          <a:spcPts val="0"/>
                        </a:spcBef>
                        <a:spcAft>
                          <a:spcPts val="265"/>
                        </a:spcAft>
                        <a:tabLst>
                          <a:tab pos="672084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15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Picture 3"/>
          <p:cNvPicPr/>
          <p:nvPr/>
        </p:nvPicPr>
        <p:blipFill>
          <a:blip r:embed="rId2"/>
          <a:stretch>
            <a:fillRect/>
          </a:stretch>
        </p:blipFill>
        <p:spPr>
          <a:xfrm>
            <a:off x="8092440" y="295910"/>
            <a:ext cx="441960" cy="447675"/>
          </a:xfrm>
          <a:prstGeom prst="rect">
            <a:avLst/>
          </a:prstGeom>
        </p:spPr>
      </p:pic>
      <p:pic>
        <p:nvPicPr>
          <p:cNvPr id="8" name="Picture 7"/>
          <p:cNvPicPr/>
          <p:nvPr/>
        </p:nvPicPr>
        <p:blipFill>
          <a:blip r:embed="rId3"/>
          <a:stretch>
            <a:fillRect/>
          </a:stretch>
        </p:blipFill>
        <p:spPr>
          <a:xfrm>
            <a:off x="466090" y="4700270"/>
            <a:ext cx="1569720" cy="264795"/>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486305879"/>
              </p:ext>
            </p:extLst>
          </p:nvPr>
        </p:nvGraphicFramePr>
        <p:xfrm>
          <a:off x="414655" y="292100"/>
          <a:ext cx="8369300" cy="526415"/>
        </p:xfrm>
        <a:graphic>
          <a:graphicData uri="http://schemas.openxmlformats.org/drawingml/2006/table">
            <a:tbl>
              <a:tblPr/>
              <a:tblGrid>
                <a:gridCol w="7677785">
                  <a:extLst>
                    <a:ext uri="{9D8B030D-6E8A-4147-A177-3AD203B41FA5}">
                      <a16:colId xmlns:a16="http://schemas.microsoft.com/office/drawing/2014/main" val="20000"/>
                    </a:ext>
                  </a:extLst>
                </a:gridCol>
                <a:gridCol w="691515">
                  <a:extLst>
                    <a:ext uri="{9D8B030D-6E8A-4147-A177-3AD203B41FA5}">
                      <a16:colId xmlns:a16="http://schemas.microsoft.com/office/drawing/2014/main" val="20001"/>
                    </a:ext>
                  </a:extLst>
                </a:gridCol>
              </a:tblGrid>
              <a:tr h="526415">
                <a:tc>
                  <a:txBody>
                    <a:bodyPr/>
                    <a:lstStyle/>
                    <a:p>
                      <a:pPr marL="0" marR="1106170" indent="0" algn="l">
                        <a:lnSpc>
                          <a:spcPts val="2700"/>
                        </a:lnSpc>
                        <a:spcBef>
                          <a:spcPts val="1450"/>
                        </a:spcBef>
                        <a:spcAft>
                          <a:spcPts val="0"/>
                        </a:spcAft>
                      </a:pPr>
                      <a:r>
                        <a:rPr lang="en-US" sz="2400" spc="0" dirty="0">
                          <a:solidFill>
                            <a:srgbClr val="000000"/>
                          </a:solidFill>
                          <a:latin typeface="Arial" panose="02020603050405020304" pitchFamily="2"/>
                        </a:rPr>
                        <a:t>PROCESS FLOW</a:t>
                      </a:r>
                      <a:endParaRPr lang="en-US" sz="1800" strike="sngStrike" spc="0" dirty="0">
                        <a:solidFill>
                          <a:srgbClr val="000000"/>
                        </a:solidFill>
                        <a:latin typeface="Arial" panose="02020603050405020304" pitchFamily="2"/>
                      </a:endParaRPr>
                    </a:p>
                  </a:txBody>
                  <a:tcPr marL="0" marR="0" marT="0" marB="0" anchor="ctr">
                    <a:lnL w="0" cmpd="sng">
                      <a:noFill/>
                      <a:prstDash val="solid"/>
                    </a:lnL>
                    <a:lnR w="0" cmpd="sng">
                      <a:noFill/>
                      <a:prstDash val="solid"/>
                    </a:lnR>
                    <a:lnT w="0" cmpd="sng">
                      <a:noFill/>
                      <a:prstDash val="solid"/>
                    </a:lnT>
                    <a:lnB w="0" cmpd="sng">
                      <a:noFill/>
                      <a:prstDash val="solid"/>
                    </a:lnB>
                  </a:tcPr>
                </a:tc>
                <a:tc>
                  <a:txBody>
                    <a:bodyPr/>
                    <a:lstStyle/>
                    <a:p>
                      <a:endParaRPr dirty="0"/>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
        <p:nvSpPr>
          <p:cNvPr id="5" name="Text Placeholder 4"/>
          <p:cNvSpPr>
            <a:spLocks noGrp="1"/>
          </p:cNvSpPr>
          <p:nvPr>
            <p:ph type="body" idx="10"/>
          </p:nvPr>
        </p:nvSpPr>
        <p:spPr>
          <a:xfrm>
            <a:off x="414655" y="1047115"/>
            <a:ext cx="8369300" cy="3653155"/>
          </a:xfrm>
          <a:prstGeom prst="rect">
            <a:avLst/>
          </a:prstGeom>
          <a:noFill/>
          <a:ln w="0" cmpd="sng">
            <a:noFill/>
            <a:prstDash val="solid"/>
          </a:ln>
        </p:spPr>
        <p:txBody>
          <a:bodyPr vert="horz" lIns="0" tIns="4445" rIns="0" bIns="0" anchor="t"/>
          <a:lstStyle/>
          <a:p>
            <a:pPr marL="137160" marR="0" indent="0" algn="l">
              <a:lnSpc>
                <a:spcPts val="1800"/>
              </a:lnSpc>
              <a:spcAft>
                <a:spcPts val="0"/>
              </a:spcAft>
            </a:pPr>
            <a:r>
              <a:rPr lang="en-US" sz="1600" spc="35" dirty="0">
                <a:solidFill>
                  <a:srgbClr val="E3541F"/>
                </a:solidFill>
                <a:latin typeface="Arial" panose="02020603050405020304" pitchFamily="2"/>
              </a:rPr>
              <a:t>7.</a:t>
            </a:r>
            <a:r>
              <a:rPr lang="en-US" sz="1600" spc="35" dirty="0">
                <a:solidFill>
                  <a:srgbClr val="000000"/>
                </a:solidFill>
                <a:latin typeface="Arial" panose="02020603050405020304" pitchFamily="2"/>
              </a:rPr>
              <a:t>  Supplier Responsibilities </a:t>
            </a:r>
          </a:p>
          <a:p>
            <a:pPr marL="822960" marR="228600" indent="228600" algn="l">
              <a:lnSpc>
                <a:spcPts val="1700"/>
              </a:lnSpc>
              <a:spcBef>
                <a:spcPts val="345"/>
              </a:spcBef>
              <a:spcAft>
                <a:spcPts val="0"/>
              </a:spcAft>
              <a:buFont typeface="Symbol"/>
              <a:buChar char="·"/>
            </a:pPr>
            <a:r>
              <a:rPr lang="en-US" sz="1400" spc="0" dirty="0">
                <a:solidFill>
                  <a:srgbClr val="000000"/>
                </a:solidFill>
                <a:latin typeface="Arial" panose="02020603050405020304" pitchFamily="2"/>
              </a:rPr>
              <a:t>Supplier must verify that the approved frozen process documentation is the same as what was used to manufacture the part – this must be done for every release </a:t>
            </a:r>
          </a:p>
        </p:txBody>
      </p:sp>
      <p:graphicFrame>
        <p:nvGraphicFramePr>
          <p:cNvPr id="7" name="Table 6"/>
          <p:cNvGraphicFramePr>
            <a:graphicFrameLocks noGrp="1"/>
          </p:cNvGraphicFramePr>
          <p:nvPr/>
        </p:nvGraphicFramePr>
        <p:xfrm>
          <a:off x="414655" y="4700270"/>
          <a:ext cx="8369300" cy="274320"/>
        </p:xfrm>
        <a:graphic>
          <a:graphicData uri="http://schemas.openxmlformats.org/drawingml/2006/table">
            <a:tbl>
              <a:tblPr/>
              <a:tblGrid>
                <a:gridCol w="1621155">
                  <a:extLst>
                    <a:ext uri="{9D8B030D-6E8A-4147-A177-3AD203B41FA5}">
                      <a16:colId xmlns:a16="http://schemas.microsoft.com/office/drawing/2014/main" val="20000"/>
                    </a:ext>
                  </a:extLst>
                </a:gridCol>
                <a:gridCol w="6748145">
                  <a:extLst>
                    <a:ext uri="{9D8B030D-6E8A-4147-A177-3AD203B41FA5}">
                      <a16:colId xmlns:a16="http://schemas.microsoft.com/office/drawing/2014/main" val="20001"/>
                    </a:ext>
                  </a:extLst>
                </a:gridCol>
              </a:tblGrid>
              <a:tr h="265430">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83210" indent="0" algn="r">
                        <a:lnSpc>
                          <a:spcPts val="600"/>
                        </a:lnSpc>
                        <a:spcBef>
                          <a:spcPts val="320"/>
                        </a:spcBef>
                        <a:spcAft>
                          <a:spcPts val="0"/>
                        </a:spcAft>
                      </a:pPr>
                      <a:r>
                        <a:rPr lang="en-US" sz="600" spc="0">
                          <a:solidFill>
                            <a:srgbClr val="000000"/>
                          </a:solidFill>
                          <a:latin typeface="Arial" panose="02020603050405020304" pitchFamily="2"/>
                        </a:rPr>
                        <a:t>© 2020 Collins Aerospace </a:t>
                      </a:r>
                    </a:p>
                    <a:p>
                      <a:pPr marL="0" marR="54610" indent="0" algn="r">
                        <a:lnSpc>
                          <a:spcPts val="900"/>
                        </a:lnSpc>
                        <a:spcBef>
                          <a:spcPts val="0"/>
                        </a:spcBef>
                        <a:spcAft>
                          <a:spcPts val="265"/>
                        </a:spcAft>
                        <a:tabLst>
                          <a:tab pos="672084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16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Picture 3"/>
          <p:cNvPicPr/>
          <p:nvPr/>
        </p:nvPicPr>
        <p:blipFill>
          <a:blip r:embed="rId2"/>
          <a:stretch>
            <a:fillRect/>
          </a:stretch>
        </p:blipFill>
        <p:spPr>
          <a:xfrm>
            <a:off x="8092440" y="295910"/>
            <a:ext cx="441960" cy="447675"/>
          </a:xfrm>
          <a:prstGeom prst="rect">
            <a:avLst/>
          </a:prstGeom>
        </p:spPr>
      </p:pic>
      <p:pic>
        <p:nvPicPr>
          <p:cNvPr id="8" name="Picture 7"/>
          <p:cNvPicPr/>
          <p:nvPr/>
        </p:nvPicPr>
        <p:blipFill>
          <a:blip r:embed="rId3"/>
          <a:stretch>
            <a:fillRect/>
          </a:stretch>
        </p:blipFill>
        <p:spPr>
          <a:xfrm>
            <a:off x="466090" y="4700270"/>
            <a:ext cx="1569720" cy="264795"/>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779589471"/>
              </p:ext>
            </p:extLst>
          </p:nvPr>
        </p:nvGraphicFramePr>
        <p:xfrm>
          <a:off x="414655" y="292100"/>
          <a:ext cx="8369300" cy="527050"/>
        </p:xfrm>
        <a:graphic>
          <a:graphicData uri="http://schemas.openxmlformats.org/drawingml/2006/table">
            <a:tbl>
              <a:tblPr/>
              <a:tblGrid>
                <a:gridCol w="7677785">
                  <a:extLst>
                    <a:ext uri="{9D8B030D-6E8A-4147-A177-3AD203B41FA5}">
                      <a16:colId xmlns:a16="http://schemas.microsoft.com/office/drawing/2014/main" val="20000"/>
                    </a:ext>
                  </a:extLst>
                </a:gridCol>
                <a:gridCol w="691515">
                  <a:extLst>
                    <a:ext uri="{9D8B030D-6E8A-4147-A177-3AD203B41FA5}">
                      <a16:colId xmlns:a16="http://schemas.microsoft.com/office/drawing/2014/main" val="20001"/>
                    </a:ext>
                  </a:extLst>
                </a:gridCol>
              </a:tblGrid>
              <a:tr h="527050">
                <a:tc>
                  <a:txBody>
                    <a:bodyPr/>
                    <a:lstStyle/>
                    <a:p>
                      <a:pPr marL="0" marR="1106170" indent="0" algn="l">
                        <a:lnSpc>
                          <a:spcPts val="2700"/>
                        </a:lnSpc>
                        <a:spcBef>
                          <a:spcPts val="1450"/>
                        </a:spcBef>
                        <a:spcAft>
                          <a:spcPts val="0"/>
                        </a:spcAft>
                      </a:pPr>
                      <a:r>
                        <a:rPr lang="en-US" sz="2400" spc="0" dirty="0">
                          <a:solidFill>
                            <a:srgbClr val="000000"/>
                          </a:solidFill>
                          <a:latin typeface="Arial" panose="02020603050405020304" pitchFamily="2"/>
                        </a:rPr>
                        <a:t>PROCESS FLOW</a:t>
                      </a:r>
                      <a:endParaRPr lang="en-US" sz="1800" strike="sngStrike" spc="0" dirty="0">
                        <a:solidFill>
                          <a:srgbClr val="000000"/>
                        </a:solidFill>
                        <a:latin typeface="Arial" panose="02020603050405020304" pitchFamily="2"/>
                      </a:endParaRPr>
                    </a:p>
                  </a:txBody>
                  <a:tcPr marL="0" marR="0" marT="0" marB="0" anchor="ctr">
                    <a:lnL w="0" cmpd="sng">
                      <a:noFill/>
                      <a:prstDash val="solid"/>
                    </a:lnL>
                    <a:lnR w="0" cmpd="sng">
                      <a:noFill/>
                      <a:prstDash val="solid"/>
                    </a:lnR>
                    <a:lnT w="0" cmpd="sng">
                      <a:noFill/>
                      <a:prstDash val="solid"/>
                    </a:lnT>
                    <a:lnB w="0" cmpd="sng">
                      <a:noFill/>
                      <a:prstDash val="solid"/>
                    </a:lnB>
                  </a:tcPr>
                </a:tc>
                <a:tc>
                  <a:txBody>
                    <a:bodyPr/>
                    <a:lstStyle/>
                    <a:p>
                      <a:endParaRPr dirty="0"/>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
        <p:nvSpPr>
          <p:cNvPr id="5" name="Text Placeholder 4"/>
          <p:cNvSpPr>
            <a:spLocks noGrp="1"/>
          </p:cNvSpPr>
          <p:nvPr>
            <p:ph type="body" idx="10"/>
          </p:nvPr>
        </p:nvSpPr>
        <p:spPr>
          <a:xfrm>
            <a:off x="414655" y="979170"/>
            <a:ext cx="8369300" cy="3721100"/>
          </a:xfrm>
          <a:prstGeom prst="rect">
            <a:avLst/>
          </a:prstGeom>
          <a:noFill/>
          <a:ln w="0" cmpd="sng">
            <a:noFill/>
            <a:prstDash val="solid"/>
          </a:ln>
        </p:spPr>
        <p:txBody>
          <a:bodyPr vert="horz" lIns="0" tIns="1270" rIns="0" bIns="0" anchor="t"/>
          <a:lstStyle/>
          <a:p>
            <a:pPr marL="137160" marR="0" indent="0" algn="l">
              <a:lnSpc>
                <a:spcPts val="1600"/>
              </a:lnSpc>
              <a:spcAft>
                <a:spcPts val="0"/>
              </a:spcAft>
            </a:pPr>
            <a:r>
              <a:rPr lang="en-US" sz="1400" b="1" spc="-20" dirty="0">
                <a:solidFill>
                  <a:srgbClr val="000000"/>
                </a:solidFill>
                <a:latin typeface="Arial" panose="02020603050405020304" pitchFamily="2"/>
              </a:rPr>
              <a:t>Changes: </a:t>
            </a:r>
          </a:p>
          <a:p>
            <a:pPr marL="137160" marR="0" indent="228600" algn="l">
              <a:lnSpc>
                <a:spcPts val="1700"/>
              </a:lnSpc>
              <a:spcBef>
                <a:spcPts val="255"/>
              </a:spcBef>
              <a:spcAft>
                <a:spcPts val="0"/>
              </a:spcAft>
              <a:buFont typeface="Symbol"/>
              <a:buChar char="·"/>
            </a:pPr>
            <a:r>
              <a:rPr lang="en-US" sz="1400" spc="0" dirty="0">
                <a:solidFill>
                  <a:srgbClr val="000000"/>
                </a:solidFill>
                <a:latin typeface="Arial" panose="02020603050405020304" pitchFamily="2"/>
              </a:rPr>
              <a:t>When do changes need to be submitted/approved? </a:t>
            </a:r>
          </a:p>
          <a:p>
            <a:pPr marL="822960" marR="685800" indent="228600" algn="l">
              <a:lnSpc>
                <a:spcPts val="1400"/>
              </a:lnSpc>
              <a:spcBef>
                <a:spcPts val="285"/>
              </a:spcBef>
              <a:spcAft>
                <a:spcPts val="0"/>
              </a:spcAft>
              <a:buFont typeface="Symbol"/>
              <a:buChar char="·"/>
            </a:pPr>
            <a:r>
              <a:rPr lang="en-US" sz="1200" spc="0" dirty="0">
                <a:solidFill>
                  <a:srgbClr val="000000"/>
                </a:solidFill>
                <a:latin typeface="Arial" panose="02020603050405020304" pitchFamily="2"/>
              </a:rPr>
              <a:t>“Complete” Frozen Process – requires submittal/approval for all changes (operations or manufacturing sequence), even if the change does not </a:t>
            </a:r>
            <a:r>
              <a:rPr lang="en-US" sz="1200" dirty="0">
                <a:solidFill>
                  <a:srgbClr val="000000"/>
                </a:solidFill>
                <a:latin typeface="Arial" panose="02020603050405020304" pitchFamily="2"/>
              </a:rPr>
              <a:t>a</a:t>
            </a:r>
            <a:r>
              <a:rPr lang="en-US" sz="1200" spc="0" dirty="0">
                <a:solidFill>
                  <a:srgbClr val="000000"/>
                </a:solidFill>
                <a:latin typeface="Arial" panose="02020603050405020304" pitchFamily="2"/>
              </a:rPr>
              <a:t>ffect the FSC </a:t>
            </a:r>
          </a:p>
          <a:p>
            <a:pPr marL="822960" marR="0" indent="228600" algn="l">
              <a:lnSpc>
                <a:spcPts val="1500"/>
              </a:lnSpc>
              <a:spcBef>
                <a:spcPts val="250"/>
              </a:spcBef>
              <a:spcAft>
                <a:spcPts val="0"/>
              </a:spcAft>
              <a:buFont typeface="Symbol"/>
              <a:buChar char="·"/>
            </a:pPr>
            <a:r>
              <a:rPr lang="en-US" sz="1200" spc="0" dirty="0">
                <a:solidFill>
                  <a:srgbClr val="000000"/>
                </a:solidFill>
                <a:latin typeface="Arial" panose="02020603050405020304" pitchFamily="2"/>
              </a:rPr>
              <a:t>Changes to either the design, or the processes that create, inspect, affect or maintain the FSC </a:t>
            </a:r>
          </a:p>
          <a:p>
            <a:pPr marL="822960" marR="0" indent="228600" algn="l">
              <a:lnSpc>
                <a:spcPts val="1500"/>
              </a:lnSpc>
              <a:spcBef>
                <a:spcPts val="255"/>
              </a:spcBef>
              <a:spcAft>
                <a:spcPts val="0"/>
              </a:spcAft>
              <a:buFont typeface="Symbol"/>
              <a:buChar char="·"/>
            </a:pPr>
            <a:r>
              <a:rPr lang="en-US" sz="1200" spc="0" dirty="0">
                <a:solidFill>
                  <a:srgbClr val="000000"/>
                </a:solidFill>
                <a:latin typeface="Arial" panose="02020603050405020304" pitchFamily="2"/>
              </a:rPr>
              <a:t>Changes must be approved prior to the Supplier implementing the change </a:t>
            </a:r>
          </a:p>
          <a:p>
            <a:pPr marL="822960" marR="0" indent="228600" algn="l">
              <a:lnSpc>
                <a:spcPts val="1500"/>
              </a:lnSpc>
              <a:spcBef>
                <a:spcPts val="250"/>
              </a:spcBef>
              <a:spcAft>
                <a:spcPts val="0"/>
              </a:spcAft>
              <a:buFont typeface="Symbol"/>
              <a:buChar char="·"/>
            </a:pPr>
            <a:r>
              <a:rPr lang="en-US" sz="1200" spc="0" dirty="0">
                <a:solidFill>
                  <a:srgbClr val="000000"/>
                </a:solidFill>
                <a:latin typeface="Arial" panose="02020603050405020304" pitchFamily="2"/>
              </a:rPr>
              <a:t>“Selective” Frozen Process – only requires submittal/approval if the changes effect the FSC </a:t>
            </a:r>
          </a:p>
          <a:p>
            <a:pPr marL="137160" marR="0" indent="228600" algn="l">
              <a:lnSpc>
                <a:spcPts val="1500"/>
              </a:lnSpc>
              <a:spcBef>
                <a:spcPts val="255"/>
              </a:spcBef>
              <a:spcAft>
                <a:spcPts val="0"/>
              </a:spcAft>
              <a:buFont typeface="Symbol"/>
              <a:buChar char="·"/>
            </a:pPr>
            <a:r>
              <a:rPr lang="en-US" sz="1200" spc="0" dirty="0">
                <a:solidFill>
                  <a:srgbClr val="000000"/>
                </a:solidFill>
                <a:latin typeface="Arial" panose="02020603050405020304" pitchFamily="2"/>
              </a:rPr>
              <a:t>A partial/delta FAIR is required for all changes. </a:t>
            </a:r>
          </a:p>
          <a:p>
            <a:pPr marL="137160" marR="0" indent="0" algn="l">
              <a:lnSpc>
                <a:spcPts val="1600"/>
              </a:lnSpc>
              <a:spcBef>
                <a:spcPts val="2450"/>
              </a:spcBef>
              <a:spcAft>
                <a:spcPts val="0"/>
              </a:spcAft>
            </a:pPr>
            <a:r>
              <a:rPr lang="en-US" sz="1400" b="1" spc="-20" dirty="0">
                <a:solidFill>
                  <a:srgbClr val="000000"/>
                </a:solidFill>
                <a:latin typeface="Arial" panose="02020603050405020304" pitchFamily="2"/>
              </a:rPr>
              <a:t>Rework: </a:t>
            </a:r>
          </a:p>
          <a:p>
            <a:pPr marL="137160" marR="0" indent="228600" algn="l">
              <a:lnSpc>
                <a:spcPts val="1700"/>
              </a:lnSpc>
              <a:spcBef>
                <a:spcPts val="255"/>
              </a:spcBef>
              <a:spcAft>
                <a:spcPts val="0"/>
              </a:spcAft>
              <a:buFont typeface="Symbol"/>
              <a:buChar char="·"/>
            </a:pPr>
            <a:r>
              <a:rPr lang="en-US" sz="1400" spc="0" dirty="0">
                <a:solidFill>
                  <a:srgbClr val="000000"/>
                </a:solidFill>
                <a:latin typeface="Arial" panose="02020603050405020304" pitchFamily="2"/>
              </a:rPr>
              <a:t>When does rework need to be submitted/approved? </a:t>
            </a:r>
          </a:p>
          <a:p>
            <a:pPr marL="822960" marR="777240" indent="228600" algn="l">
              <a:lnSpc>
                <a:spcPts val="1400"/>
              </a:lnSpc>
              <a:spcBef>
                <a:spcPts val="280"/>
              </a:spcBef>
              <a:spcAft>
                <a:spcPts val="0"/>
              </a:spcAft>
              <a:buFont typeface="Symbol"/>
              <a:buChar char="·"/>
            </a:pPr>
            <a:r>
              <a:rPr lang="en-US" sz="1200" spc="0" dirty="0">
                <a:solidFill>
                  <a:srgbClr val="000000"/>
                </a:solidFill>
                <a:latin typeface="Arial" panose="02020603050405020304" pitchFamily="2"/>
              </a:rPr>
              <a:t>“Complete” Frozen Process – requires submittal/approval for all rework (operations or manufacturing sequence), even if the rework does not </a:t>
            </a:r>
            <a:r>
              <a:rPr lang="en-US" sz="1200" dirty="0">
                <a:solidFill>
                  <a:srgbClr val="000000"/>
                </a:solidFill>
                <a:latin typeface="Arial" panose="02020603050405020304" pitchFamily="2"/>
              </a:rPr>
              <a:t>a</a:t>
            </a:r>
            <a:r>
              <a:rPr lang="en-US" sz="1200" spc="0" dirty="0">
                <a:solidFill>
                  <a:srgbClr val="000000"/>
                </a:solidFill>
                <a:latin typeface="Arial" panose="02020603050405020304" pitchFamily="2"/>
              </a:rPr>
              <a:t>ffect the FSC </a:t>
            </a:r>
          </a:p>
          <a:p>
            <a:pPr marL="822960" marR="0" indent="228600" algn="l">
              <a:lnSpc>
                <a:spcPts val="1500"/>
              </a:lnSpc>
              <a:spcBef>
                <a:spcPts val="255"/>
              </a:spcBef>
              <a:spcAft>
                <a:spcPts val="4660"/>
              </a:spcAft>
              <a:buFont typeface="Symbol"/>
              <a:buChar char="·"/>
            </a:pPr>
            <a:r>
              <a:rPr lang="en-US" sz="1200" spc="0" dirty="0">
                <a:solidFill>
                  <a:srgbClr val="000000"/>
                </a:solidFill>
                <a:latin typeface="Arial" panose="02020603050405020304" pitchFamily="2"/>
              </a:rPr>
              <a:t>“Selective” Frozen Process – only requires submittal/approval if the rework effects the FSC </a:t>
            </a:r>
          </a:p>
        </p:txBody>
      </p:sp>
      <p:graphicFrame>
        <p:nvGraphicFramePr>
          <p:cNvPr id="7" name="Table 6"/>
          <p:cNvGraphicFramePr>
            <a:graphicFrameLocks noGrp="1"/>
          </p:cNvGraphicFramePr>
          <p:nvPr/>
        </p:nvGraphicFramePr>
        <p:xfrm>
          <a:off x="414655" y="4700270"/>
          <a:ext cx="8369300" cy="274320"/>
        </p:xfrm>
        <a:graphic>
          <a:graphicData uri="http://schemas.openxmlformats.org/drawingml/2006/table">
            <a:tbl>
              <a:tblPr/>
              <a:tblGrid>
                <a:gridCol w="1621155">
                  <a:extLst>
                    <a:ext uri="{9D8B030D-6E8A-4147-A177-3AD203B41FA5}">
                      <a16:colId xmlns:a16="http://schemas.microsoft.com/office/drawing/2014/main" val="20000"/>
                    </a:ext>
                  </a:extLst>
                </a:gridCol>
                <a:gridCol w="6748145">
                  <a:extLst>
                    <a:ext uri="{9D8B030D-6E8A-4147-A177-3AD203B41FA5}">
                      <a16:colId xmlns:a16="http://schemas.microsoft.com/office/drawing/2014/main" val="20001"/>
                    </a:ext>
                  </a:extLst>
                </a:gridCol>
              </a:tblGrid>
              <a:tr h="265430">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83210" indent="0" algn="r">
                        <a:lnSpc>
                          <a:spcPts val="600"/>
                        </a:lnSpc>
                        <a:spcBef>
                          <a:spcPts val="320"/>
                        </a:spcBef>
                        <a:spcAft>
                          <a:spcPts val="0"/>
                        </a:spcAft>
                      </a:pPr>
                      <a:r>
                        <a:rPr lang="en-US" sz="600" spc="0">
                          <a:solidFill>
                            <a:srgbClr val="000000"/>
                          </a:solidFill>
                          <a:latin typeface="Arial" panose="02020603050405020304" pitchFamily="2"/>
                        </a:rPr>
                        <a:t>© 2020 Collins Aerospace </a:t>
                      </a:r>
                    </a:p>
                    <a:p>
                      <a:pPr marL="0" marR="54610" indent="0" algn="r">
                        <a:lnSpc>
                          <a:spcPts val="900"/>
                        </a:lnSpc>
                        <a:spcBef>
                          <a:spcPts val="0"/>
                        </a:spcBef>
                        <a:spcAft>
                          <a:spcPts val="265"/>
                        </a:spcAft>
                        <a:tabLst>
                          <a:tab pos="672084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17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7" name="Picture 6"/>
          <p:cNvPicPr/>
          <p:nvPr/>
        </p:nvPicPr>
        <p:blipFill>
          <a:blip r:embed="rId2"/>
          <a:stretch>
            <a:fillRect/>
          </a:stretch>
        </p:blipFill>
        <p:spPr>
          <a:xfrm>
            <a:off x="466090" y="4700270"/>
            <a:ext cx="1569720" cy="264795"/>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473520211"/>
              </p:ext>
            </p:extLst>
          </p:nvPr>
        </p:nvGraphicFramePr>
        <p:xfrm>
          <a:off x="414655" y="180023"/>
          <a:ext cx="8287385" cy="3218625"/>
        </p:xfrm>
        <a:graphic>
          <a:graphicData uri="http://schemas.openxmlformats.org/drawingml/2006/table">
            <a:tbl>
              <a:tblPr/>
              <a:tblGrid>
                <a:gridCol w="7117080">
                  <a:extLst>
                    <a:ext uri="{9D8B030D-6E8A-4147-A177-3AD203B41FA5}">
                      <a16:colId xmlns:a16="http://schemas.microsoft.com/office/drawing/2014/main" val="20000"/>
                    </a:ext>
                  </a:extLst>
                </a:gridCol>
                <a:gridCol w="1170305">
                  <a:extLst>
                    <a:ext uri="{9D8B030D-6E8A-4147-A177-3AD203B41FA5}">
                      <a16:colId xmlns:a16="http://schemas.microsoft.com/office/drawing/2014/main" val="20001"/>
                    </a:ext>
                  </a:extLst>
                </a:gridCol>
              </a:tblGrid>
              <a:tr h="408940">
                <a:tc rowSpan="2">
                  <a:txBody>
                    <a:bodyPr/>
                    <a:lstStyle/>
                    <a:p>
                      <a:pPr marL="0" marR="365760" indent="0" algn="l">
                        <a:lnSpc>
                          <a:spcPts val="2700"/>
                        </a:lnSpc>
                        <a:spcBef>
                          <a:spcPts val="1160"/>
                        </a:spcBef>
                        <a:spcAft>
                          <a:spcPts val="0"/>
                        </a:spcAft>
                      </a:pPr>
                      <a:r>
                        <a:rPr lang="en-US" sz="2400" spc="0" dirty="0">
                          <a:solidFill>
                            <a:srgbClr val="000000"/>
                          </a:solidFill>
                          <a:latin typeface="Arial" panose="02020603050405020304" pitchFamily="2"/>
                        </a:rPr>
                        <a:t>PROCESS FLOW</a:t>
                      </a:r>
                      <a:r>
                        <a:rPr lang="en-US" sz="1800" spc="0" dirty="0">
                          <a:solidFill>
                            <a:srgbClr val="FF0000"/>
                          </a:solidFill>
                          <a:latin typeface="Arial" panose="02020603050405020304" pitchFamily="2"/>
                        </a:rPr>
                        <a:t> </a:t>
                      </a:r>
                      <a:r>
                        <a:rPr lang="en-US" sz="1800" spc="0" dirty="0">
                          <a:solidFill>
                            <a:schemeClr val="tx1"/>
                          </a:solidFill>
                          <a:latin typeface="Arial" panose="02020603050405020304" pitchFamily="2"/>
                        </a:rPr>
                        <a:t>( KPC1)</a:t>
                      </a:r>
                      <a:r>
                        <a:rPr lang="en-US" sz="1800" strike="sngStrike" spc="0" dirty="0">
                          <a:solidFill>
                            <a:schemeClr val="tx1"/>
                          </a:solidFill>
                          <a:latin typeface="Arial" panose="02020603050405020304" pitchFamily="2"/>
                        </a:rPr>
                        <a:t> </a:t>
                      </a:r>
                    </a:p>
                    <a:p>
                      <a:pPr marL="0" marR="365760" indent="0" algn="l">
                        <a:lnSpc>
                          <a:spcPts val="2700"/>
                        </a:lnSpc>
                        <a:spcBef>
                          <a:spcPts val="1160"/>
                        </a:spcBef>
                        <a:spcAft>
                          <a:spcPts val="0"/>
                        </a:spcAft>
                        <a:buFont typeface="+mj-lt"/>
                        <a:buNone/>
                      </a:pPr>
                      <a:r>
                        <a:rPr lang="en-US" sz="1400" spc="15" dirty="0">
                          <a:solidFill>
                            <a:srgbClr val="E3541F"/>
                          </a:solidFill>
                          <a:latin typeface="Arial" panose="02020603050405020304" pitchFamily="2"/>
                        </a:rPr>
                        <a:t>1.  </a:t>
                      </a:r>
                      <a:r>
                        <a:rPr lang="en-US" sz="1400" spc="15" dirty="0">
                          <a:solidFill>
                            <a:srgbClr val="000000"/>
                          </a:solidFill>
                          <a:latin typeface="Arial" panose="02020603050405020304" pitchFamily="2"/>
                        </a:rPr>
                        <a:t>Identify KPC1 on drawing (Safety characteristic without a frozen process) </a:t>
                      </a:r>
                    </a:p>
                    <a:p>
                      <a:pPr marL="822960" marR="0" indent="228600" algn="l">
                        <a:lnSpc>
                          <a:spcPts val="1500"/>
                        </a:lnSpc>
                        <a:spcBef>
                          <a:spcPts val="250"/>
                        </a:spcBef>
                        <a:spcAft>
                          <a:spcPts val="0"/>
                        </a:spcAft>
                        <a:buFont typeface="Symbol"/>
                        <a:buChar char="·"/>
                      </a:pPr>
                      <a:r>
                        <a:rPr lang="en-US" sz="1200" spc="0" dirty="0">
                          <a:solidFill>
                            <a:srgbClr val="000000"/>
                          </a:solidFill>
                          <a:latin typeface="Arial" panose="02020603050405020304" pitchFamily="2"/>
                        </a:rPr>
                        <a:t>Complete Site Specific Control Plan </a:t>
                      </a:r>
                    </a:p>
                    <a:p>
                      <a:pPr marL="822960" marR="0" indent="228600" algn="l">
                        <a:lnSpc>
                          <a:spcPts val="1500"/>
                        </a:lnSpc>
                        <a:spcBef>
                          <a:spcPts val="240"/>
                        </a:spcBef>
                        <a:spcAft>
                          <a:spcPts val="0"/>
                        </a:spcAft>
                        <a:buFont typeface="Symbol"/>
                        <a:buChar char="·"/>
                      </a:pPr>
                      <a:r>
                        <a:rPr lang="en-US" sz="1200" spc="0" dirty="0">
                          <a:solidFill>
                            <a:srgbClr val="000000"/>
                          </a:solidFill>
                          <a:latin typeface="Arial" panose="02020603050405020304" pitchFamily="2"/>
                        </a:rPr>
                        <a:t>Complete Gage Study Plan</a:t>
                      </a:r>
                    </a:p>
                    <a:p>
                      <a:pPr marL="0" marR="365760" indent="0" algn="l">
                        <a:lnSpc>
                          <a:spcPts val="2700"/>
                        </a:lnSpc>
                        <a:spcBef>
                          <a:spcPts val="1160"/>
                        </a:spcBef>
                        <a:spcAft>
                          <a:spcPts val="0"/>
                        </a:spcAft>
                        <a:buFont typeface="+mj-lt"/>
                        <a:buNone/>
                      </a:pPr>
                      <a:r>
                        <a:rPr lang="en-US" sz="1400" spc="15" dirty="0">
                          <a:solidFill>
                            <a:srgbClr val="E3541F"/>
                          </a:solidFill>
                          <a:latin typeface="Arial" panose="02020603050405020304" pitchFamily="2"/>
                          <a:ea typeface="+mn-ea"/>
                          <a:cs typeface="+mn-cs"/>
                        </a:rPr>
                        <a:t>2. </a:t>
                      </a:r>
                      <a:r>
                        <a:rPr lang="en-US" sz="1400" spc="15" dirty="0">
                          <a:solidFill>
                            <a:srgbClr val="000000"/>
                          </a:solidFill>
                          <a:latin typeface="Arial" panose="02020603050405020304" pitchFamily="2"/>
                        </a:rPr>
                        <a:t>Validate characteristics have been approved by PSIT</a:t>
                      </a:r>
                    </a:p>
                    <a:p>
                      <a:pPr marL="0" marR="365760" indent="0" algn="l">
                        <a:lnSpc>
                          <a:spcPts val="2700"/>
                        </a:lnSpc>
                        <a:spcBef>
                          <a:spcPts val="1160"/>
                        </a:spcBef>
                        <a:spcAft>
                          <a:spcPts val="0"/>
                        </a:spcAft>
                        <a:buFont typeface="+mj-lt"/>
                        <a:buNone/>
                      </a:pPr>
                      <a:r>
                        <a:rPr lang="en-US" sz="1400" spc="15" dirty="0">
                          <a:solidFill>
                            <a:srgbClr val="E3541F"/>
                          </a:solidFill>
                          <a:latin typeface="Arial" panose="02020603050405020304" pitchFamily="2"/>
                          <a:ea typeface="+mn-ea"/>
                          <a:cs typeface="+mn-cs"/>
                        </a:rPr>
                        <a:t>3. </a:t>
                      </a:r>
                      <a:r>
                        <a:rPr lang="en-US" sz="1400" spc="15" dirty="0">
                          <a:solidFill>
                            <a:srgbClr val="000000"/>
                          </a:solidFill>
                          <a:latin typeface="Arial" panose="02020603050405020304" pitchFamily="2"/>
                        </a:rPr>
                        <a:t>Manufacture part </a:t>
                      </a:r>
                    </a:p>
                    <a:p>
                      <a:pPr marL="0" marR="365760" indent="0" algn="l">
                        <a:lnSpc>
                          <a:spcPts val="2700"/>
                        </a:lnSpc>
                        <a:spcBef>
                          <a:spcPts val="1160"/>
                        </a:spcBef>
                        <a:spcAft>
                          <a:spcPts val="0"/>
                        </a:spcAft>
                        <a:buFont typeface="+mj-lt"/>
                        <a:buNone/>
                      </a:pPr>
                      <a:r>
                        <a:rPr lang="en-US" sz="1400" spc="15" dirty="0">
                          <a:solidFill>
                            <a:srgbClr val="E3541F"/>
                          </a:solidFill>
                          <a:latin typeface="Arial" panose="02020603050405020304" pitchFamily="2"/>
                          <a:ea typeface="+mn-ea"/>
                          <a:cs typeface="+mn-cs"/>
                        </a:rPr>
                        <a:t>4. </a:t>
                      </a:r>
                      <a:r>
                        <a:rPr lang="en-US" sz="1400" spc="15" dirty="0">
                          <a:solidFill>
                            <a:srgbClr val="000000"/>
                          </a:solidFill>
                          <a:latin typeface="Arial" panose="02020603050405020304" pitchFamily="2"/>
                        </a:rPr>
                        <a:t>100% inspection required for all KPC1’s</a:t>
                      </a:r>
                    </a:p>
                    <a:p>
                      <a:pPr marL="0" marR="365760" indent="0" algn="l">
                        <a:lnSpc>
                          <a:spcPts val="2700"/>
                        </a:lnSpc>
                        <a:spcBef>
                          <a:spcPts val="1160"/>
                        </a:spcBef>
                        <a:spcAft>
                          <a:spcPts val="0"/>
                        </a:spcAft>
                        <a:buFont typeface="+mj-lt"/>
                        <a:buNone/>
                      </a:pPr>
                      <a:r>
                        <a:rPr lang="en-US" sz="1400" spc="15" dirty="0">
                          <a:solidFill>
                            <a:srgbClr val="E3541F"/>
                          </a:solidFill>
                          <a:latin typeface="Arial" panose="02020603050405020304" pitchFamily="2"/>
                          <a:ea typeface="+mn-ea"/>
                          <a:cs typeface="+mn-cs"/>
                        </a:rPr>
                        <a:t>5. </a:t>
                      </a:r>
                      <a:r>
                        <a:rPr lang="en-US" sz="1400" spc="15" dirty="0">
                          <a:solidFill>
                            <a:srgbClr val="000000"/>
                          </a:solidFill>
                          <a:latin typeface="Arial" panose="02020603050405020304" pitchFamily="2"/>
                        </a:rPr>
                        <a:t>Provide summary SPC data for KPC1 for each lot to customer</a:t>
                      </a:r>
                    </a:p>
                  </a:txBody>
                  <a:tcPr marL="0" marR="0" marT="0" marB="0">
                    <a:lnL w="0" cmpd="sng">
                      <a:noFill/>
                      <a:prstDash val="solid"/>
                    </a:lnL>
                    <a:lnR w="24130" cmpd="sng">
                      <a:solidFill>
                        <a:srgbClr val="000000"/>
                      </a:solidFill>
                      <a:prstDash val="solid"/>
                    </a:lnR>
                    <a:lnT w="0" cmpd="sng">
                      <a:noFill/>
                      <a:prstDash val="solid"/>
                    </a:lnT>
                    <a:lnB w="0" cmpd="sng">
                      <a:noFill/>
                      <a:prstDash val="solid"/>
                    </a:lnB>
                  </a:tcPr>
                </a:tc>
                <a:tc>
                  <a:txBody>
                    <a:bodyPr/>
                    <a:lstStyle/>
                    <a:p>
                      <a:pPr marL="0" marR="0" indent="0" algn="ctr">
                        <a:lnSpc>
                          <a:spcPts val="2800"/>
                        </a:lnSpc>
                        <a:spcBef>
                          <a:spcPts val="0"/>
                        </a:spcBef>
                        <a:spcAft>
                          <a:spcPts val="415"/>
                        </a:spcAft>
                      </a:pPr>
                      <a:r>
                        <a:rPr lang="en-US" sz="2400" spc="0" dirty="0">
                          <a:solidFill>
                            <a:srgbClr val="000000"/>
                          </a:solidFill>
                          <a:latin typeface="Verdana" panose="02020603050405020304" pitchFamily="2"/>
                        </a:rPr>
                        <a:t>KPC1 </a:t>
                      </a:r>
                    </a:p>
                  </a:txBody>
                  <a:tcPr marL="0" marR="0" marT="0" marB="0" anchor="ctr">
                    <a:lnL w="24130" cmpd="sng">
                      <a:solidFill>
                        <a:srgbClr val="000000"/>
                      </a:solidFill>
                      <a:prstDash val="solid"/>
                    </a:lnL>
                    <a:lnR w="24130" cmpd="sng">
                      <a:solidFill>
                        <a:srgbClr val="000000"/>
                      </a:solidFill>
                      <a:prstDash val="solid"/>
                    </a:lnR>
                    <a:lnT w="24130" cmpd="sng">
                      <a:solidFill>
                        <a:srgbClr val="000000"/>
                      </a:solidFill>
                      <a:prstDash val="solid"/>
                    </a:lnT>
                    <a:lnB w="24130" cmpd="sng">
                      <a:solidFill>
                        <a:srgbClr val="000000"/>
                      </a:solidFill>
                      <a:prstDash val="solid"/>
                    </a:lnB>
                  </a:tcPr>
                </a:tc>
                <a:extLst>
                  <a:ext uri="{0D108BD9-81ED-4DB2-BD59-A6C34878D82A}">
                    <a16:rowId xmlns:a16="http://schemas.microsoft.com/office/drawing/2014/main" val="10000"/>
                  </a:ext>
                </a:extLst>
              </a:tr>
              <a:tr h="496570">
                <a:tc vMerge="1">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endParaRPr dirty="0"/>
                    </a:p>
                  </a:txBody>
                  <a:tcPr marL="0" marR="0" marT="0" marB="0">
                    <a:lnL w="0" cmpd="sng">
                      <a:noFill/>
                      <a:prstDash val="solid"/>
                    </a:lnL>
                    <a:lnR w="0" cmpd="sng">
                      <a:noFill/>
                      <a:prstDash val="solid"/>
                    </a:lnR>
                    <a:lnT w="24130" cmpd="sng">
                      <a:solidFill>
                        <a:srgbClr val="000000"/>
                      </a:solidFill>
                      <a:prstDash val="solid"/>
                    </a:lnT>
                    <a:lnB w="0" cmpd="sng">
                      <a:noFill/>
                      <a:prstDash val="solid"/>
                    </a:lnB>
                  </a:tcPr>
                </a:tc>
                <a:extLst>
                  <a:ext uri="{0D108BD9-81ED-4DB2-BD59-A6C34878D82A}">
                    <a16:rowId xmlns:a16="http://schemas.microsoft.com/office/drawing/2014/main" val="10001"/>
                  </a:ext>
                </a:extLst>
              </a:tr>
            </a:tbl>
          </a:graphicData>
        </a:graphic>
      </p:graphicFrame>
      <p:graphicFrame>
        <p:nvGraphicFramePr>
          <p:cNvPr id="6" name="Table 5"/>
          <p:cNvGraphicFramePr>
            <a:graphicFrameLocks noGrp="1"/>
          </p:cNvGraphicFramePr>
          <p:nvPr/>
        </p:nvGraphicFramePr>
        <p:xfrm>
          <a:off x="414655" y="4700270"/>
          <a:ext cx="8369300" cy="274320"/>
        </p:xfrm>
        <a:graphic>
          <a:graphicData uri="http://schemas.openxmlformats.org/drawingml/2006/table">
            <a:tbl>
              <a:tblPr/>
              <a:tblGrid>
                <a:gridCol w="1621155">
                  <a:extLst>
                    <a:ext uri="{9D8B030D-6E8A-4147-A177-3AD203B41FA5}">
                      <a16:colId xmlns:a16="http://schemas.microsoft.com/office/drawing/2014/main" val="20000"/>
                    </a:ext>
                  </a:extLst>
                </a:gridCol>
                <a:gridCol w="6748145">
                  <a:extLst>
                    <a:ext uri="{9D8B030D-6E8A-4147-A177-3AD203B41FA5}">
                      <a16:colId xmlns:a16="http://schemas.microsoft.com/office/drawing/2014/main" val="20001"/>
                    </a:ext>
                  </a:extLst>
                </a:gridCol>
              </a:tblGrid>
              <a:tr h="265430">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83210" indent="0" algn="r">
                        <a:lnSpc>
                          <a:spcPts val="600"/>
                        </a:lnSpc>
                        <a:spcBef>
                          <a:spcPts val="320"/>
                        </a:spcBef>
                        <a:spcAft>
                          <a:spcPts val="0"/>
                        </a:spcAft>
                      </a:pPr>
                      <a:r>
                        <a:rPr lang="en-US" sz="600" spc="0">
                          <a:solidFill>
                            <a:srgbClr val="000000"/>
                          </a:solidFill>
                          <a:latin typeface="Arial" panose="02020603050405020304" pitchFamily="2"/>
                        </a:rPr>
                        <a:t>© 2020 Collins Aerospace </a:t>
                      </a:r>
                    </a:p>
                    <a:p>
                      <a:pPr marL="0" marR="54610" indent="0" algn="r">
                        <a:lnSpc>
                          <a:spcPts val="900"/>
                        </a:lnSpc>
                        <a:spcBef>
                          <a:spcPts val="0"/>
                        </a:spcBef>
                        <a:spcAft>
                          <a:spcPts val="265"/>
                        </a:spcAft>
                        <a:tabLst>
                          <a:tab pos="672084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18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5" name="Picture 4"/>
          <p:cNvPicPr/>
          <p:nvPr/>
        </p:nvPicPr>
        <p:blipFill>
          <a:blip r:embed="rId2"/>
          <a:stretch>
            <a:fillRect/>
          </a:stretch>
        </p:blipFill>
        <p:spPr>
          <a:xfrm>
            <a:off x="466090" y="4700270"/>
            <a:ext cx="1569720" cy="264795"/>
          </a:xfrm>
          <a:prstGeom prst="rect">
            <a:avLst/>
          </a:prstGeom>
        </p:spPr>
      </p:pic>
      <p:sp>
        <p:nvSpPr>
          <p:cNvPr id="2" name="Text Placeholder 1"/>
          <p:cNvSpPr>
            <a:spLocks noGrp="1"/>
          </p:cNvSpPr>
          <p:nvPr>
            <p:ph type="body" idx="10"/>
          </p:nvPr>
        </p:nvSpPr>
        <p:spPr>
          <a:xfrm>
            <a:off x="465455" y="330200"/>
            <a:ext cx="8267700" cy="4370070"/>
          </a:xfrm>
          <a:prstGeom prst="rect">
            <a:avLst/>
          </a:prstGeom>
          <a:noFill/>
          <a:ln w="0" cmpd="sng">
            <a:noFill/>
            <a:prstDash val="solid"/>
          </a:ln>
        </p:spPr>
        <p:txBody>
          <a:bodyPr vert="horz" lIns="0" tIns="0" rIns="0" bIns="0" anchor="t"/>
          <a:lstStyle/>
          <a:p>
            <a:pPr marL="91440" marR="0" indent="0" algn="l">
              <a:lnSpc>
                <a:spcPts val="2700"/>
              </a:lnSpc>
              <a:spcAft>
                <a:spcPts val="0"/>
              </a:spcAft>
            </a:pPr>
            <a:r>
              <a:rPr lang="en-US" sz="2400" spc="200" dirty="0">
                <a:solidFill>
                  <a:srgbClr val="000000"/>
                </a:solidFill>
                <a:latin typeface="Arial" panose="02020603050405020304" pitchFamily="2"/>
              </a:rPr>
              <a:t>TRAINING AND AUDITS</a:t>
            </a:r>
          </a:p>
          <a:p>
            <a:pPr marL="320040" marR="182880" indent="228600" algn="just">
              <a:lnSpc>
                <a:spcPts val="1700"/>
              </a:lnSpc>
              <a:spcBef>
                <a:spcPts val="1565"/>
              </a:spcBef>
              <a:buFont typeface="Symbol"/>
              <a:buChar char="·"/>
            </a:pPr>
            <a:r>
              <a:rPr lang="en-US" sz="1400" dirty="0">
                <a:solidFill>
                  <a:srgbClr val="000000"/>
                </a:solidFill>
                <a:latin typeface="Arial" panose="02020603050405020304" pitchFamily="2"/>
              </a:rPr>
              <a:t>Training is required for: Operators &amp; Inspectors, Procurement, Production Control, Quality Assurance/DQRs, Manufacturing Engineering, Planning, Sub-tier </a:t>
            </a:r>
          </a:p>
          <a:p>
            <a:pPr marL="777240" lvl="2" indent="228600" algn="l">
              <a:lnSpc>
                <a:spcPts val="1400"/>
              </a:lnSpc>
              <a:spcBef>
                <a:spcPts val="220"/>
              </a:spcBef>
              <a:buFont typeface="Symbol"/>
              <a:buChar char="·"/>
            </a:pPr>
            <a:r>
              <a:rPr lang="en-US" sz="1100" dirty="0">
                <a:solidFill>
                  <a:srgbClr val="000000"/>
                </a:solidFill>
                <a:latin typeface="Arial" panose="02020603050405020304" pitchFamily="2"/>
              </a:rPr>
              <a:t>Initial Training is required for new employees</a:t>
            </a:r>
          </a:p>
          <a:p>
            <a:pPr marL="777240" lvl="2" indent="228600" algn="l">
              <a:lnSpc>
                <a:spcPts val="1400"/>
              </a:lnSpc>
              <a:spcBef>
                <a:spcPts val="220"/>
              </a:spcBef>
              <a:buFont typeface="Symbol"/>
              <a:buChar char="·"/>
            </a:pPr>
            <a:r>
              <a:rPr lang="en-US" sz="1100" dirty="0">
                <a:solidFill>
                  <a:srgbClr val="000000"/>
                </a:solidFill>
                <a:latin typeface="Arial" panose="02020603050405020304" pitchFamily="2"/>
              </a:rPr>
              <a:t>Training includes the Collins video and </a:t>
            </a:r>
            <a:r>
              <a:rPr lang="en-US" sz="1100" dirty="0" err="1">
                <a:solidFill>
                  <a:srgbClr val="000000"/>
                </a:solidFill>
                <a:latin typeface="Arial" panose="02020603050405020304" pitchFamily="2"/>
              </a:rPr>
              <a:t>powerpoint</a:t>
            </a:r>
            <a:endParaRPr lang="en-US" sz="1100" dirty="0">
              <a:solidFill>
                <a:srgbClr val="000000"/>
              </a:solidFill>
              <a:latin typeface="Arial" panose="02020603050405020304" pitchFamily="2"/>
            </a:endParaRPr>
          </a:p>
          <a:p>
            <a:pPr marL="320040" marR="182880" indent="228600" algn="just">
              <a:lnSpc>
                <a:spcPts val="1700"/>
              </a:lnSpc>
              <a:spcBef>
                <a:spcPts val="1565"/>
              </a:spcBef>
              <a:buFont typeface="Symbol"/>
              <a:buChar char="·"/>
            </a:pPr>
            <a:r>
              <a:rPr lang="en-US" sz="1400" dirty="0">
                <a:solidFill>
                  <a:srgbClr val="000000"/>
                </a:solidFill>
                <a:latin typeface="Arial" panose="02020603050405020304" pitchFamily="2"/>
              </a:rPr>
              <a:t>Annual Safety Audit by Collins SQAR for Special Process sub-tiers listed on Collins 80/85 report as “HSC 16199 – Safety Part Approved”</a:t>
            </a:r>
          </a:p>
          <a:p>
            <a:pPr marL="777240" marR="0" lvl="2" indent="228600" algn="l">
              <a:lnSpc>
                <a:spcPts val="1400"/>
              </a:lnSpc>
              <a:spcBef>
                <a:spcPts val="220"/>
              </a:spcBef>
              <a:spcAft>
                <a:spcPts val="0"/>
              </a:spcAft>
              <a:buFont typeface="Symbol"/>
              <a:buChar char="·"/>
            </a:pPr>
            <a:r>
              <a:rPr lang="en-US" sz="1100" dirty="0">
                <a:solidFill>
                  <a:srgbClr val="000000"/>
                </a:solidFill>
                <a:latin typeface="Arial" panose="02020603050405020304" pitchFamily="2"/>
              </a:rPr>
              <a:t>Includes review of recent travelers/documentation to assure manufacturing complies to Collins FPRB approved frozen process</a:t>
            </a:r>
          </a:p>
          <a:p>
            <a:pPr marL="777240" marR="0" lvl="2" indent="228600" algn="l">
              <a:lnSpc>
                <a:spcPts val="1400"/>
              </a:lnSpc>
              <a:spcBef>
                <a:spcPts val="220"/>
              </a:spcBef>
              <a:spcAft>
                <a:spcPts val="0"/>
              </a:spcAft>
              <a:buFont typeface="Symbol"/>
              <a:buChar char="·"/>
            </a:pPr>
            <a:r>
              <a:rPr lang="en-US" sz="1100" dirty="0">
                <a:solidFill>
                  <a:srgbClr val="000000"/>
                </a:solidFill>
                <a:latin typeface="Arial" panose="02020603050405020304" pitchFamily="2"/>
              </a:rPr>
              <a:t>Review of certifications - must have correct revisions, quantities, and be signed </a:t>
            </a:r>
          </a:p>
          <a:p>
            <a:pPr marL="777240" marR="0" lvl="2" indent="228600" algn="l">
              <a:lnSpc>
                <a:spcPts val="1400"/>
              </a:lnSpc>
              <a:spcBef>
                <a:spcPts val="220"/>
              </a:spcBef>
              <a:spcAft>
                <a:spcPts val="0"/>
              </a:spcAft>
              <a:buFont typeface="Symbol"/>
              <a:buChar char="·"/>
            </a:pPr>
            <a:r>
              <a:rPr lang="en-US" sz="1100" dirty="0">
                <a:solidFill>
                  <a:srgbClr val="000000"/>
                </a:solidFill>
                <a:latin typeface="Arial" panose="02020603050405020304" pitchFamily="2"/>
              </a:rPr>
              <a:t>Collins provides annual Safety training</a:t>
            </a:r>
          </a:p>
          <a:p>
            <a:pPr marL="777240" marR="0" lvl="2" indent="228600" algn="l">
              <a:lnSpc>
                <a:spcPts val="1400"/>
              </a:lnSpc>
              <a:spcBef>
                <a:spcPts val="220"/>
              </a:spcBef>
              <a:spcAft>
                <a:spcPts val="0"/>
              </a:spcAft>
              <a:buFont typeface="Symbol"/>
              <a:buChar char="·"/>
            </a:pPr>
            <a:r>
              <a:rPr lang="en-US" sz="1100" dirty="0">
                <a:solidFill>
                  <a:srgbClr val="000000"/>
                </a:solidFill>
                <a:latin typeface="Arial" panose="02020603050405020304" pitchFamily="2"/>
              </a:rPr>
              <a:t>Review of final inspection records and any specific 100% inspection records </a:t>
            </a:r>
          </a:p>
          <a:p>
            <a:pPr marL="777240" marR="0" lvl="2" indent="228600" algn="l">
              <a:lnSpc>
                <a:spcPts val="1400"/>
              </a:lnSpc>
              <a:spcBef>
                <a:spcPts val="220"/>
              </a:spcBef>
              <a:spcAft>
                <a:spcPts val="1285"/>
              </a:spcAft>
              <a:buFont typeface="Symbol"/>
              <a:buChar char="·"/>
            </a:pPr>
            <a:r>
              <a:rPr lang="en-US" sz="1100" dirty="0">
                <a:solidFill>
                  <a:srgbClr val="000000"/>
                </a:solidFill>
                <a:latin typeface="Arial" panose="02020603050405020304" pitchFamily="2"/>
              </a:rPr>
              <a:t>Review of serial number logs and traceability requirements </a:t>
            </a:r>
          </a:p>
          <a:p>
            <a:pPr marL="320040" marR="182880" indent="228600" algn="just">
              <a:lnSpc>
                <a:spcPts val="1700"/>
              </a:lnSpc>
              <a:spcBef>
                <a:spcPts val="1565"/>
              </a:spcBef>
              <a:buFont typeface="Symbol"/>
              <a:buChar char="·"/>
            </a:pPr>
            <a:r>
              <a:rPr lang="en-US" sz="1400" dirty="0">
                <a:solidFill>
                  <a:srgbClr val="000000"/>
                </a:solidFill>
                <a:latin typeface="Arial" panose="02020603050405020304" pitchFamily="2"/>
              </a:rPr>
              <a:t>Collins Tier 1 Suppliers shall conduct annual training for everyone associated with the Safety Part Program, including sub-tier suppliers</a:t>
            </a:r>
          </a:p>
        </p:txBody>
      </p:sp>
      <p:graphicFrame>
        <p:nvGraphicFramePr>
          <p:cNvPr id="4" name="Table 3"/>
          <p:cNvGraphicFramePr>
            <a:graphicFrameLocks noGrp="1"/>
          </p:cNvGraphicFramePr>
          <p:nvPr/>
        </p:nvGraphicFramePr>
        <p:xfrm>
          <a:off x="465455" y="4700270"/>
          <a:ext cx="8267700" cy="274320"/>
        </p:xfrm>
        <a:graphic>
          <a:graphicData uri="http://schemas.openxmlformats.org/drawingml/2006/table">
            <a:tbl>
              <a:tblPr/>
              <a:tblGrid>
                <a:gridCol w="1570355">
                  <a:extLst>
                    <a:ext uri="{9D8B030D-6E8A-4147-A177-3AD203B41FA5}">
                      <a16:colId xmlns:a16="http://schemas.microsoft.com/office/drawing/2014/main" val="20000"/>
                    </a:ext>
                  </a:extLst>
                </a:gridCol>
                <a:gridCol w="6697345">
                  <a:extLst>
                    <a:ext uri="{9D8B030D-6E8A-4147-A177-3AD203B41FA5}">
                      <a16:colId xmlns:a16="http://schemas.microsoft.com/office/drawing/2014/main" val="20001"/>
                    </a:ext>
                  </a:extLst>
                </a:gridCol>
              </a:tblGrid>
              <a:tr h="265430">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32410" indent="0" algn="r">
                        <a:lnSpc>
                          <a:spcPts val="600"/>
                        </a:lnSpc>
                        <a:spcBef>
                          <a:spcPts val="320"/>
                        </a:spcBef>
                        <a:spcAft>
                          <a:spcPts val="0"/>
                        </a:spcAft>
                      </a:pPr>
                      <a:r>
                        <a:rPr lang="en-US" sz="600" spc="0">
                          <a:solidFill>
                            <a:srgbClr val="000000"/>
                          </a:solidFill>
                          <a:latin typeface="Arial" panose="02020603050405020304" pitchFamily="2"/>
                        </a:rPr>
                        <a:t>© 2020 Collins Aerospace </a:t>
                      </a:r>
                    </a:p>
                    <a:p>
                      <a:pPr marL="0" marR="3810" indent="0" algn="r">
                        <a:lnSpc>
                          <a:spcPts val="900"/>
                        </a:lnSpc>
                        <a:spcBef>
                          <a:spcPts val="0"/>
                        </a:spcBef>
                        <a:spcAft>
                          <a:spcPts val="265"/>
                        </a:spcAft>
                        <a:tabLst>
                          <a:tab pos="672084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47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12837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5" name="Picture 4"/>
          <p:cNvPicPr/>
          <p:nvPr/>
        </p:nvPicPr>
        <p:blipFill>
          <a:blip r:embed="rId2"/>
          <a:stretch>
            <a:fillRect/>
          </a:stretch>
        </p:blipFill>
        <p:spPr>
          <a:xfrm>
            <a:off x="466090" y="4700270"/>
            <a:ext cx="1569720" cy="264795"/>
          </a:xfrm>
          <a:prstGeom prst="rect">
            <a:avLst/>
          </a:prstGeom>
        </p:spPr>
      </p:pic>
      <p:sp>
        <p:nvSpPr>
          <p:cNvPr id="2" name="Text Placeholder 1"/>
          <p:cNvSpPr>
            <a:spLocks noGrp="1"/>
          </p:cNvSpPr>
          <p:nvPr>
            <p:ph type="body" idx="10"/>
          </p:nvPr>
        </p:nvSpPr>
        <p:spPr>
          <a:xfrm>
            <a:off x="465455" y="330200"/>
            <a:ext cx="8267700" cy="4370070"/>
          </a:xfrm>
          <a:prstGeom prst="rect">
            <a:avLst/>
          </a:prstGeom>
          <a:noFill/>
          <a:ln w="0" cmpd="sng">
            <a:noFill/>
            <a:prstDash val="solid"/>
          </a:ln>
        </p:spPr>
        <p:txBody>
          <a:bodyPr vert="horz" lIns="0" tIns="0" rIns="0" bIns="0" anchor="t"/>
          <a:lstStyle/>
          <a:p>
            <a:pPr marL="91440" marR="0" indent="0" algn="l">
              <a:lnSpc>
                <a:spcPts val="2700"/>
              </a:lnSpc>
              <a:spcAft>
                <a:spcPts val="0"/>
              </a:spcAft>
            </a:pPr>
            <a:r>
              <a:rPr lang="en-US" sz="2400" spc="200" dirty="0">
                <a:solidFill>
                  <a:srgbClr val="000000"/>
                </a:solidFill>
                <a:latin typeface="Arial" panose="02020603050405020304" pitchFamily="2"/>
              </a:rPr>
              <a:t>WRAP UP </a:t>
            </a:r>
          </a:p>
          <a:p>
            <a:pPr marL="320040" marR="182880" indent="228600" algn="just">
              <a:lnSpc>
                <a:spcPts val="1700"/>
              </a:lnSpc>
              <a:spcBef>
                <a:spcPts val="1565"/>
              </a:spcBef>
              <a:spcAft>
                <a:spcPts val="0"/>
              </a:spcAft>
              <a:buFont typeface="Symbol"/>
              <a:buChar char="·"/>
            </a:pPr>
            <a:r>
              <a:rPr lang="en-US" sz="1400" b="1" spc="0" dirty="0">
                <a:solidFill>
                  <a:srgbClr val="000000"/>
                </a:solidFill>
                <a:latin typeface="Arial" panose="02020603050405020304" pitchFamily="2"/>
              </a:rPr>
              <a:t>Handling: </a:t>
            </a:r>
            <a:r>
              <a:rPr lang="en-US" sz="1400" spc="0" dirty="0">
                <a:solidFill>
                  <a:srgbClr val="000000"/>
                </a:solidFill>
                <a:latin typeface="Arial" panose="02020603050405020304" pitchFamily="2"/>
              </a:rPr>
              <a:t>All personnel shall ENSURE that all parts are protected against damage during handling throughout the entire process (including any outside operations) and during shipment. </a:t>
            </a:r>
          </a:p>
          <a:p>
            <a:pPr marL="320040" marR="0" indent="228600" algn="just">
              <a:lnSpc>
                <a:spcPts val="1700"/>
              </a:lnSpc>
              <a:spcBef>
                <a:spcPts val="895"/>
              </a:spcBef>
              <a:spcAft>
                <a:spcPts val="0"/>
              </a:spcAft>
              <a:buFont typeface="Symbol"/>
              <a:buChar char="·"/>
            </a:pPr>
            <a:r>
              <a:rPr lang="en-US" sz="1400" spc="0" dirty="0">
                <a:solidFill>
                  <a:srgbClr val="000000"/>
                </a:solidFill>
                <a:latin typeface="Arial" panose="02020603050405020304" pitchFamily="2"/>
              </a:rPr>
              <a:t>The supplier shall ensure that all documentation identifies the part as: </a:t>
            </a:r>
          </a:p>
          <a:p>
            <a:pPr marL="548640" marR="0" indent="0" algn="l">
              <a:lnSpc>
                <a:spcPts val="1400"/>
              </a:lnSpc>
              <a:spcBef>
                <a:spcPts val="375"/>
              </a:spcBef>
              <a:spcAft>
                <a:spcPts val="0"/>
              </a:spcAft>
            </a:pPr>
            <a:r>
              <a:rPr lang="en-US" sz="1200" b="1" spc="0" dirty="0">
                <a:solidFill>
                  <a:srgbClr val="000000"/>
                </a:solidFill>
                <a:latin typeface="Arial" panose="02020603050405020304" pitchFamily="2"/>
              </a:rPr>
              <a:t>“Flight Safety Part Handle and Package with Care”</a:t>
            </a:r>
            <a:r>
              <a:rPr lang="en-US" sz="1200" spc="0" dirty="0">
                <a:solidFill>
                  <a:srgbClr val="000000"/>
                </a:solidFill>
                <a:latin typeface="Arial" panose="02020603050405020304" pitchFamily="2"/>
              </a:rPr>
              <a:t>. </a:t>
            </a:r>
          </a:p>
          <a:p>
            <a:pPr marL="548640" marR="0" indent="0" algn="l">
              <a:lnSpc>
                <a:spcPts val="1400"/>
              </a:lnSpc>
              <a:spcBef>
                <a:spcPts val="325"/>
              </a:spcBef>
              <a:spcAft>
                <a:spcPts val="0"/>
              </a:spcAft>
            </a:pPr>
            <a:r>
              <a:rPr lang="en-US" sz="1200" b="1" spc="0" dirty="0">
                <a:solidFill>
                  <a:srgbClr val="000000"/>
                </a:solidFill>
                <a:latin typeface="Arial" panose="02020603050405020304" pitchFamily="2"/>
              </a:rPr>
              <a:t>A recognized symbol, (black star preferred) that identifies a FSC. </a:t>
            </a:r>
          </a:p>
          <a:p>
            <a:pPr marL="548640" marR="0" indent="0" algn="l">
              <a:lnSpc>
                <a:spcPts val="1400"/>
              </a:lnSpc>
              <a:spcBef>
                <a:spcPts val="365"/>
              </a:spcBef>
              <a:spcAft>
                <a:spcPts val="0"/>
              </a:spcAft>
            </a:pPr>
            <a:r>
              <a:rPr lang="en-US" sz="1200" b="1" spc="0" dirty="0">
                <a:solidFill>
                  <a:srgbClr val="000000"/>
                </a:solidFill>
                <a:latin typeface="Arial" panose="02020603050405020304" pitchFamily="2"/>
              </a:rPr>
              <a:t>A recognized symbol, that identifies a KPC1. </a:t>
            </a:r>
          </a:p>
          <a:p>
            <a:pPr marL="320040" marR="411480" indent="228600" algn="just">
              <a:lnSpc>
                <a:spcPts val="1700"/>
              </a:lnSpc>
              <a:spcBef>
                <a:spcPts val="925"/>
              </a:spcBef>
              <a:spcAft>
                <a:spcPts val="0"/>
              </a:spcAft>
              <a:buFont typeface="Symbol"/>
              <a:buChar char="·"/>
            </a:pPr>
            <a:r>
              <a:rPr lang="en-US" sz="1400" spc="0" dirty="0">
                <a:solidFill>
                  <a:srgbClr val="000000"/>
                </a:solidFill>
                <a:latin typeface="Arial" panose="02020603050405020304" pitchFamily="2"/>
              </a:rPr>
              <a:t>Documentation includes technique sheets, certifications, test data, etc. </a:t>
            </a:r>
          </a:p>
          <a:p>
            <a:pPr marL="320040" marR="182880" indent="228600" algn="just">
              <a:lnSpc>
                <a:spcPts val="1700"/>
              </a:lnSpc>
              <a:spcBef>
                <a:spcPts val="920"/>
              </a:spcBef>
              <a:spcAft>
                <a:spcPts val="0"/>
              </a:spcAft>
              <a:buFont typeface="Symbol"/>
              <a:buChar char="·"/>
            </a:pPr>
            <a:r>
              <a:rPr lang="en-US" sz="1400" spc="-10" dirty="0">
                <a:solidFill>
                  <a:srgbClr val="000000"/>
                </a:solidFill>
                <a:latin typeface="Arial" panose="02020603050405020304" pitchFamily="2"/>
              </a:rPr>
              <a:t>Safety parts should be easily identifiable. Examples: “Flight Safety/Safety Part” stamped on traveler or documents, FS travelers printed on unique color paper, FS jobs in different color job envelope </a:t>
            </a:r>
          </a:p>
          <a:p>
            <a:pPr marL="320040" marR="228600" indent="228600" algn="l">
              <a:lnSpc>
                <a:spcPts val="1700"/>
              </a:lnSpc>
              <a:spcBef>
                <a:spcPts val="970"/>
              </a:spcBef>
              <a:spcAft>
                <a:spcPts val="3720"/>
              </a:spcAft>
              <a:buFont typeface="Symbol"/>
              <a:buChar char="·"/>
            </a:pPr>
            <a:r>
              <a:rPr lang="en-US" sz="1400" b="1" spc="0" dirty="0">
                <a:solidFill>
                  <a:srgbClr val="000000"/>
                </a:solidFill>
                <a:latin typeface="Arial" panose="02020603050405020304" pitchFamily="2"/>
              </a:rPr>
              <a:t>Record Retention: </a:t>
            </a:r>
            <a:r>
              <a:rPr lang="en-US" sz="1400" spc="0" dirty="0">
                <a:solidFill>
                  <a:srgbClr val="000000"/>
                </a:solidFill>
                <a:latin typeface="Arial" panose="02020603050405020304" pitchFamily="2"/>
              </a:rPr>
              <a:t>All manufacturing and inspection records for each lot shall be complete and be available for at least </a:t>
            </a:r>
            <a:r>
              <a:rPr lang="en-US" sz="1400" b="1" spc="0" dirty="0">
                <a:solidFill>
                  <a:srgbClr val="000000"/>
                </a:solidFill>
                <a:latin typeface="Arial" panose="02020603050405020304" pitchFamily="2"/>
              </a:rPr>
              <a:t>forty years (40)</a:t>
            </a:r>
            <a:r>
              <a:rPr lang="en-US" sz="1400" spc="0" dirty="0">
                <a:solidFill>
                  <a:srgbClr val="000000"/>
                </a:solidFill>
                <a:latin typeface="Arial" panose="02020603050405020304" pitchFamily="2"/>
              </a:rPr>
              <a:t>.This shall also be flowed down to sub-tiers. </a:t>
            </a:r>
          </a:p>
        </p:txBody>
      </p:sp>
      <p:graphicFrame>
        <p:nvGraphicFramePr>
          <p:cNvPr id="4" name="Table 3"/>
          <p:cNvGraphicFramePr>
            <a:graphicFrameLocks noGrp="1"/>
          </p:cNvGraphicFramePr>
          <p:nvPr/>
        </p:nvGraphicFramePr>
        <p:xfrm>
          <a:off x="465455" y="4700270"/>
          <a:ext cx="8267700" cy="274320"/>
        </p:xfrm>
        <a:graphic>
          <a:graphicData uri="http://schemas.openxmlformats.org/drawingml/2006/table">
            <a:tbl>
              <a:tblPr/>
              <a:tblGrid>
                <a:gridCol w="1570355">
                  <a:extLst>
                    <a:ext uri="{9D8B030D-6E8A-4147-A177-3AD203B41FA5}">
                      <a16:colId xmlns:a16="http://schemas.microsoft.com/office/drawing/2014/main" val="20000"/>
                    </a:ext>
                  </a:extLst>
                </a:gridCol>
                <a:gridCol w="6697345">
                  <a:extLst>
                    <a:ext uri="{9D8B030D-6E8A-4147-A177-3AD203B41FA5}">
                      <a16:colId xmlns:a16="http://schemas.microsoft.com/office/drawing/2014/main" val="20001"/>
                    </a:ext>
                  </a:extLst>
                </a:gridCol>
              </a:tblGrid>
              <a:tr h="265430">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32410" indent="0" algn="r">
                        <a:lnSpc>
                          <a:spcPts val="600"/>
                        </a:lnSpc>
                        <a:spcBef>
                          <a:spcPts val="320"/>
                        </a:spcBef>
                        <a:spcAft>
                          <a:spcPts val="0"/>
                        </a:spcAft>
                      </a:pPr>
                      <a:r>
                        <a:rPr lang="en-US" sz="600" spc="0">
                          <a:solidFill>
                            <a:srgbClr val="000000"/>
                          </a:solidFill>
                          <a:latin typeface="Arial" panose="02020603050405020304" pitchFamily="2"/>
                        </a:rPr>
                        <a:t>© 2020 Collins Aerospace </a:t>
                      </a:r>
                    </a:p>
                    <a:p>
                      <a:pPr marL="0" marR="3810" indent="0" algn="r">
                        <a:lnSpc>
                          <a:spcPts val="900"/>
                        </a:lnSpc>
                        <a:spcBef>
                          <a:spcPts val="0"/>
                        </a:spcBef>
                        <a:spcAft>
                          <a:spcPts val="265"/>
                        </a:spcAft>
                        <a:tabLst>
                          <a:tab pos="672084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47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5" name="Picture 4"/>
          <p:cNvPicPr/>
          <p:nvPr/>
        </p:nvPicPr>
        <p:blipFill>
          <a:blip r:embed="rId2"/>
          <a:stretch>
            <a:fillRect/>
          </a:stretch>
        </p:blipFill>
        <p:spPr>
          <a:xfrm>
            <a:off x="466090" y="4700270"/>
            <a:ext cx="1569720" cy="264795"/>
          </a:xfrm>
          <a:prstGeom prst="rect">
            <a:avLst/>
          </a:prstGeom>
        </p:spPr>
      </p:pic>
      <p:sp>
        <p:nvSpPr>
          <p:cNvPr id="2" name="Text Placeholder 1"/>
          <p:cNvSpPr>
            <a:spLocks noGrp="1"/>
          </p:cNvSpPr>
          <p:nvPr>
            <p:ph type="body" idx="10"/>
          </p:nvPr>
        </p:nvSpPr>
        <p:spPr>
          <a:xfrm>
            <a:off x="465455" y="469900"/>
            <a:ext cx="8267700" cy="4230370"/>
          </a:xfrm>
          <a:prstGeom prst="rect">
            <a:avLst/>
          </a:prstGeom>
          <a:noFill/>
          <a:ln w="0" cmpd="sng">
            <a:noFill/>
            <a:prstDash val="solid"/>
          </a:ln>
        </p:spPr>
        <p:txBody>
          <a:bodyPr vert="horz" lIns="0" tIns="6350" rIns="0" bIns="0" anchor="t"/>
          <a:lstStyle/>
          <a:p>
            <a:pPr marL="91440" marR="0" indent="0" algn="l">
              <a:lnSpc>
                <a:spcPts val="2700"/>
              </a:lnSpc>
              <a:spcAft>
                <a:spcPts val="0"/>
              </a:spcAft>
            </a:pPr>
            <a:r>
              <a:rPr lang="en-US" sz="2400" spc="250" dirty="0">
                <a:solidFill>
                  <a:srgbClr val="000000"/>
                </a:solidFill>
                <a:latin typeface="Arial" panose="02020603050405020304" pitchFamily="2"/>
              </a:rPr>
              <a:t>KNOWLEDGE CHECK </a:t>
            </a:r>
          </a:p>
          <a:p>
            <a:pPr marL="91440" marR="0" indent="0" algn="l">
              <a:lnSpc>
                <a:spcPts val="1800"/>
              </a:lnSpc>
              <a:spcBef>
                <a:spcPts val="1915"/>
              </a:spcBef>
              <a:spcAft>
                <a:spcPts val="0"/>
              </a:spcAft>
            </a:pPr>
            <a:r>
              <a:rPr lang="en-US" sz="1600" spc="0" dirty="0">
                <a:solidFill>
                  <a:srgbClr val="000000"/>
                </a:solidFill>
                <a:latin typeface="Arial" panose="02020603050405020304" pitchFamily="2"/>
              </a:rPr>
              <a:t>Validate your Safety Part Training Knowledge </a:t>
            </a:r>
          </a:p>
          <a:p>
            <a:pPr marL="548640" marR="0" indent="228600" algn="l">
              <a:lnSpc>
                <a:spcPts val="1700"/>
              </a:lnSpc>
              <a:spcBef>
                <a:spcPts val="280"/>
              </a:spcBef>
              <a:spcAft>
                <a:spcPts val="0"/>
              </a:spcAft>
              <a:buFont typeface="Symbol"/>
              <a:buChar char="·"/>
            </a:pPr>
            <a:r>
              <a:rPr lang="en-US" sz="1400" spc="0" dirty="0">
                <a:solidFill>
                  <a:srgbClr val="000000"/>
                </a:solidFill>
                <a:latin typeface="Arial" panose="02020603050405020304" pitchFamily="2"/>
              </a:rPr>
              <a:t>What is the document that controls Safety parts? </a:t>
            </a:r>
          </a:p>
          <a:p>
            <a:pPr marL="548640" marR="0" indent="228600" algn="l">
              <a:lnSpc>
                <a:spcPts val="1700"/>
              </a:lnSpc>
              <a:spcBef>
                <a:spcPts val="270"/>
              </a:spcBef>
              <a:spcAft>
                <a:spcPts val="0"/>
              </a:spcAft>
              <a:buFont typeface="Symbol"/>
              <a:buChar char="·"/>
            </a:pPr>
            <a:r>
              <a:rPr lang="en-US" sz="1400" spc="0" dirty="0">
                <a:solidFill>
                  <a:srgbClr val="000000"/>
                </a:solidFill>
                <a:latin typeface="Arial" panose="02020603050405020304" pitchFamily="2"/>
              </a:rPr>
              <a:t>When is review board approval required for changes? </a:t>
            </a:r>
          </a:p>
          <a:p>
            <a:pPr marL="548640" marR="0" indent="228600" algn="l">
              <a:lnSpc>
                <a:spcPts val="1700"/>
              </a:lnSpc>
              <a:spcBef>
                <a:spcPts val="270"/>
              </a:spcBef>
              <a:spcAft>
                <a:spcPts val="0"/>
              </a:spcAft>
              <a:buFont typeface="Symbol"/>
              <a:buChar char="·"/>
            </a:pPr>
            <a:r>
              <a:rPr lang="en-US" sz="1400" spc="0" dirty="0">
                <a:solidFill>
                  <a:srgbClr val="000000"/>
                </a:solidFill>
                <a:latin typeface="Arial" panose="02020603050405020304" pitchFamily="2"/>
              </a:rPr>
              <a:t>What identifies a frozen safety characteristic? </a:t>
            </a:r>
          </a:p>
          <a:p>
            <a:pPr marL="548640" marR="0" indent="228600" algn="l">
              <a:lnSpc>
                <a:spcPts val="1700"/>
              </a:lnSpc>
              <a:spcBef>
                <a:spcPts val="270"/>
              </a:spcBef>
              <a:spcAft>
                <a:spcPts val="0"/>
              </a:spcAft>
              <a:buFont typeface="Symbol"/>
              <a:buChar char="·"/>
            </a:pPr>
            <a:r>
              <a:rPr lang="en-US" sz="1400" spc="0" dirty="0">
                <a:solidFill>
                  <a:srgbClr val="000000"/>
                </a:solidFill>
                <a:latin typeface="Arial" panose="02020603050405020304" pitchFamily="2"/>
              </a:rPr>
              <a:t>What is the difference between complete and selective frozen processes? </a:t>
            </a:r>
          </a:p>
          <a:p>
            <a:pPr marL="548640" marR="0" indent="228600" algn="l">
              <a:lnSpc>
                <a:spcPts val="1700"/>
              </a:lnSpc>
              <a:spcBef>
                <a:spcPts val="270"/>
              </a:spcBef>
              <a:spcAft>
                <a:spcPts val="0"/>
              </a:spcAft>
              <a:buFont typeface="Symbol"/>
              <a:buChar char="·"/>
            </a:pPr>
            <a:r>
              <a:rPr lang="en-US" sz="1400" spc="0" dirty="0">
                <a:solidFill>
                  <a:srgbClr val="000000"/>
                </a:solidFill>
                <a:latin typeface="Arial" panose="02020603050405020304" pitchFamily="2"/>
              </a:rPr>
              <a:t>Can you rework a flight safety part without Collins approval, even if it ultimately meets the </a:t>
            </a:r>
          </a:p>
          <a:p>
            <a:pPr marL="777240" marR="0" indent="0" algn="l">
              <a:lnSpc>
                <a:spcPts val="1600"/>
              </a:lnSpc>
              <a:spcBef>
                <a:spcPts val="80"/>
              </a:spcBef>
              <a:spcAft>
                <a:spcPts val="0"/>
              </a:spcAft>
            </a:pPr>
            <a:r>
              <a:rPr lang="en-US" sz="1400" spc="-10" dirty="0">
                <a:solidFill>
                  <a:srgbClr val="000000"/>
                </a:solidFill>
                <a:latin typeface="Arial" panose="02020603050405020304" pitchFamily="2"/>
              </a:rPr>
              <a:t>drawing? </a:t>
            </a:r>
          </a:p>
          <a:p>
            <a:pPr marL="548640" marR="0" indent="228600" algn="l">
              <a:lnSpc>
                <a:spcPts val="1700"/>
              </a:lnSpc>
              <a:spcBef>
                <a:spcPts val="275"/>
              </a:spcBef>
              <a:spcAft>
                <a:spcPts val="0"/>
              </a:spcAft>
              <a:buFont typeface="Symbol"/>
              <a:buChar char="·"/>
            </a:pPr>
            <a:r>
              <a:rPr lang="en-US" sz="1400" spc="0" dirty="0">
                <a:solidFill>
                  <a:srgbClr val="000000"/>
                </a:solidFill>
                <a:latin typeface="Arial" panose="02020603050405020304" pitchFamily="2"/>
              </a:rPr>
              <a:t>What is the impact if a flight safety characteristic is not met? </a:t>
            </a:r>
          </a:p>
          <a:p>
            <a:pPr marL="548640" marR="0" indent="228600" algn="l">
              <a:lnSpc>
                <a:spcPts val="1700"/>
              </a:lnSpc>
              <a:spcBef>
                <a:spcPts val="270"/>
              </a:spcBef>
              <a:spcAft>
                <a:spcPts val="1235"/>
              </a:spcAft>
              <a:buFont typeface="Symbol"/>
              <a:buChar char="·"/>
            </a:pPr>
            <a:r>
              <a:rPr lang="en-US" sz="1400" spc="0" dirty="0">
                <a:solidFill>
                  <a:srgbClr val="000000"/>
                </a:solidFill>
                <a:latin typeface="Arial" panose="02020603050405020304" pitchFamily="2"/>
              </a:rPr>
              <a:t>Who is responsible for submitting the </a:t>
            </a:r>
            <a:r>
              <a:rPr lang="en-US" sz="1400" dirty="0">
                <a:solidFill>
                  <a:srgbClr val="000000"/>
                </a:solidFill>
                <a:latin typeface="Arial" panose="02020603050405020304" pitchFamily="2"/>
              </a:rPr>
              <a:t>FPRB</a:t>
            </a:r>
            <a:r>
              <a:rPr lang="en-US" sz="1400" spc="0" dirty="0">
                <a:solidFill>
                  <a:srgbClr val="000000"/>
                </a:solidFill>
                <a:latin typeface="Arial" panose="02020603050405020304" pitchFamily="2"/>
              </a:rPr>
              <a:t> approval to the sub-tier? </a:t>
            </a:r>
          </a:p>
        </p:txBody>
      </p:sp>
      <p:graphicFrame>
        <p:nvGraphicFramePr>
          <p:cNvPr id="4" name="Table 3"/>
          <p:cNvGraphicFramePr>
            <a:graphicFrameLocks noGrp="1"/>
          </p:cNvGraphicFramePr>
          <p:nvPr/>
        </p:nvGraphicFramePr>
        <p:xfrm>
          <a:off x="465455" y="4700270"/>
          <a:ext cx="8267700" cy="274320"/>
        </p:xfrm>
        <a:graphic>
          <a:graphicData uri="http://schemas.openxmlformats.org/drawingml/2006/table">
            <a:tbl>
              <a:tblPr/>
              <a:tblGrid>
                <a:gridCol w="1570355">
                  <a:extLst>
                    <a:ext uri="{9D8B030D-6E8A-4147-A177-3AD203B41FA5}">
                      <a16:colId xmlns:a16="http://schemas.microsoft.com/office/drawing/2014/main" val="20000"/>
                    </a:ext>
                  </a:extLst>
                </a:gridCol>
                <a:gridCol w="6697345">
                  <a:extLst>
                    <a:ext uri="{9D8B030D-6E8A-4147-A177-3AD203B41FA5}">
                      <a16:colId xmlns:a16="http://schemas.microsoft.com/office/drawing/2014/main" val="20001"/>
                    </a:ext>
                  </a:extLst>
                </a:gridCol>
              </a:tblGrid>
              <a:tr h="265430">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32410" indent="0" algn="r">
                        <a:lnSpc>
                          <a:spcPts val="600"/>
                        </a:lnSpc>
                        <a:spcBef>
                          <a:spcPts val="320"/>
                        </a:spcBef>
                        <a:spcAft>
                          <a:spcPts val="0"/>
                        </a:spcAft>
                      </a:pPr>
                      <a:r>
                        <a:rPr lang="en-US" sz="600" spc="0">
                          <a:solidFill>
                            <a:srgbClr val="000000"/>
                          </a:solidFill>
                          <a:latin typeface="Arial" panose="02020603050405020304" pitchFamily="2"/>
                        </a:rPr>
                        <a:t>© 2020 Collins Aerospace </a:t>
                      </a:r>
                    </a:p>
                    <a:p>
                      <a:pPr marL="0" marR="3810" indent="0" algn="r">
                        <a:lnSpc>
                          <a:spcPts val="900"/>
                        </a:lnSpc>
                        <a:spcBef>
                          <a:spcPts val="0"/>
                        </a:spcBef>
                        <a:spcAft>
                          <a:spcPts val="265"/>
                        </a:spcAft>
                        <a:tabLst>
                          <a:tab pos="672084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49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Picture 3"/>
          <p:cNvPicPr/>
          <p:nvPr/>
        </p:nvPicPr>
        <p:blipFill>
          <a:blip r:embed="rId2"/>
          <a:stretch>
            <a:fillRect/>
          </a:stretch>
        </p:blipFill>
        <p:spPr>
          <a:xfrm>
            <a:off x="2804160" y="1261745"/>
            <a:ext cx="3535680" cy="3225165"/>
          </a:xfrm>
          <a:prstGeom prst="rect">
            <a:avLst/>
          </a:prstGeom>
        </p:spPr>
      </p:pic>
      <p:pic>
        <p:nvPicPr>
          <p:cNvPr id="7" name="Picture 6"/>
          <p:cNvPicPr/>
          <p:nvPr/>
        </p:nvPicPr>
        <p:blipFill>
          <a:blip r:embed="rId3"/>
          <a:stretch>
            <a:fillRect/>
          </a:stretch>
        </p:blipFill>
        <p:spPr>
          <a:xfrm>
            <a:off x="463550" y="4700270"/>
            <a:ext cx="1572260" cy="267970"/>
          </a:xfrm>
          <a:prstGeom prst="rect">
            <a:avLst/>
          </a:prstGeom>
        </p:spPr>
      </p:pic>
      <p:sp>
        <p:nvSpPr>
          <p:cNvPr id="2" name="Text Placeholder 1"/>
          <p:cNvSpPr>
            <a:spLocks noGrp="1"/>
          </p:cNvSpPr>
          <p:nvPr>
            <p:ph type="body" idx="10"/>
          </p:nvPr>
        </p:nvSpPr>
        <p:spPr>
          <a:xfrm>
            <a:off x="458470" y="469900"/>
            <a:ext cx="8288020" cy="791845"/>
          </a:xfrm>
          <a:prstGeom prst="rect">
            <a:avLst/>
          </a:prstGeom>
          <a:noFill/>
          <a:ln w="0" cmpd="sng">
            <a:noFill/>
            <a:prstDash val="solid"/>
          </a:ln>
        </p:spPr>
        <p:txBody>
          <a:bodyPr vert="horz" lIns="0" tIns="6350" rIns="0" bIns="0" anchor="t"/>
          <a:lstStyle/>
          <a:p>
            <a:pPr marL="0" marR="0" indent="0" algn="ctr">
              <a:lnSpc>
                <a:spcPts val="2700"/>
              </a:lnSpc>
              <a:spcAft>
                <a:spcPts val="3375"/>
              </a:spcAft>
            </a:pPr>
            <a:r>
              <a:rPr lang="en-US" sz="2400" spc="-175">
                <a:solidFill>
                  <a:srgbClr val="000000"/>
                </a:solidFill>
                <a:latin typeface="Arial" panose="02020603050405020304" pitchFamily="2"/>
              </a:rPr>
              <a:t>Q U E S T I O N S </a:t>
            </a:r>
          </a:p>
        </p:txBody>
      </p:sp>
      <p:graphicFrame>
        <p:nvGraphicFramePr>
          <p:cNvPr id="6" name="Table 5"/>
          <p:cNvGraphicFramePr>
            <a:graphicFrameLocks noGrp="1"/>
          </p:cNvGraphicFramePr>
          <p:nvPr/>
        </p:nvGraphicFramePr>
        <p:xfrm>
          <a:off x="458470" y="4700270"/>
          <a:ext cx="8288020" cy="278130"/>
        </p:xfrm>
        <a:graphic>
          <a:graphicData uri="http://schemas.openxmlformats.org/drawingml/2006/table">
            <a:tbl>
              <a:tblPr/>
              <a:tblGrid>
                <a:gridCol w="1577340">
                  <a:extLst>
                    <a:ext uri="{9D8B030D-6E8A-4147-A177-3AD203B41FA5}">
                      <a16:colId xmlns:a16="http://schemas.microsoft.com/office/drawing/2014/main" val="20000"/>
                    </a:ext>
                  </a:extLst>
                </a:gridCol>
                <a:gridCol w="6710680">
                  <a:extLst>
                    <a:ext uri="{9D8B030D-6E8A-4147-A177-3AD203B41FA5}">
                      <a16:colId xmlns:a16="http://schemas.microsoft.com/office/drawing/2014/main" val="20001"/>
                    </a:ext>
                  </a:extLst>
                </a:gridCol>
              </a:tblGrid>
              <a:tr h="278130">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39395" indent="0" algn="r">
                        <a:lnSpc>
                          <a:spcPts val="600"/>
                        </a:lnSpc>
                        <a:spcBef>
                          <a:spcPts val="320"/>
                        </a:spcBef>
                        <a:spcAft>
                          <a:spcPts val="0"/>
                        </a:spcAft>
                      </a:pPr>
                      <a:r>
                        <a:rPr lang="en-US" sz="600" spc="0">
                          <a:solidFill>
                            <a:srgbClr val="000000"/>
                          </a:solidFill>
                          <a:latin typeface="Arial" panose="02020603050405020304" pitchFamily="2"/>
                        </a:rPr>
                        <a:t>© 2020 Collins Aerospace </a:t>
                      </a:r>
                    </a:p>
                    <a:p>
                      <a:pPr marL="0" marR="10795" indent="0" algn="r">
                        <a:lnSpc>
                          <a:spcPts val="900"/>
                        </a:lnSpc>
                        <a:spcBef>
                          <a:spcPts val="0"/>
                        </a:spcBef>
                        <a:spcAft>
                          <a:spcPts val="300"/>
                        </a:spcAft>
                      </a:pPr>
                      <a:r>
                        <a:rPr lang="en-US" sz="600" spc="0">
                          <a:solidFill>
                            <a:srgbClr val="E3541F"/>
                          </a:solidFill>
                          <a:latin typeface="Arial" panose="02020603050405020304" pitchFamily="2"/>
                        </a:rPr>
                        <a:t>Collins Aerospace Proprietary. This document contains no export controlled technical data.</a:t>
                      </a:r>
                      <a:r>
                        <a:rPr lang="en-US" sz="700" spc="0">
                          <a:solidFill>
                            <a:srgbClr val="000000"/>
                          </a:solidFill>
                          <a:latin typeface="Arial" panose="02020603050405020304" pitchFamily="2"/>
                        </a:rPr>
                        <a:t> 50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311150" y="0"/>
            <a:ext cx="8832850" cy="5144770"/>
          </a:xfrm>
          <a:prstGeom prst="rect">
            <a:avLst/>
          </a:prstGeom>
          <a:solidFill>
            <a:srgbClr val="000000"/>
          </a:solidFill>
          <a:ln w="0" cmpd="sng">
            <a:noFill/>
            <a:prstDash val="solid"/>
          </a:ln>
        </p:spPr>
        <p:txBody>
          <a:bodyPr vert="horz" lIns="0" tIns="0" rIns="0" bIns="0" anchor="t"/>
          <a:lstStyle/>
          <a:p>
            <a:endParaRPr/>
          </a:p>
        </p:txBody>
      </p:sp>
      <p:pic>
        <p:nvPicPr>
          <p:cNvPr id="4" name="Picture 3"/>
          <p:cNvPicPr/>
          <p:nvPr/>
        </p:nvPicPr>
        <p:blipFill>
          <a:blip r:embed="rId2"/>
          <a:stretch>
            <a:fillRect/>
          </a:stretch>
        </p:blipFill>
        <p:spPr>
          <a:xfrm>
            <a:off x="311150" y="0"/>
            <a:ext cx="8832850" cy="5144770"/>
          </a:xfrm>
          <a:prstGeom prst="rect">
            <a:avLst/>
          </a:prstGeom>
        </p:spPr>
      </p:pic>
      <p:sp>
        <p:nvSpPr>
          <p:cNvPr id="5" name="Text Placeholder 4"/>
          <p:cNvSpPr>
            <a:spLocks noGrp="1"/>
          </p:cNvSpPr>
          <p:nvPr>
            <p:ph type="body" idx="10"/>
          </p:nvPr>
        </p:nvSpPr>
        <p:spPr>
          <a:xfrm>
            <a:off x="4288790" y="659765"/>
            <a:ext cx="1682115" cy="342900"/>
          </a:xfrm>
          <a:prstGeom prst="rect">
            <a:avLst/>
          </a:prstGeom>
          <a:noFill/>
          <a:ln w="0" cmpd="sng">
            <a:noFill/>
            <a:prstDash val="solid"/>
          </a:ln>
        </p:spPr>
        <p:txBody>
          <a:bodyPr vert="horz" lIns="0" tIns="0" rIns="0" bIns="0" anchor="t"/>
          <a:lstStyle/>
          <a:p>
            <a:pPr marL="0" marR="0" indent="0" algn="l">
              <a:lnSpc>
                <a:spcPts val="2700"/>
              </a:lnSpc>
              <a:spcAft>
                <a:spcPts val="0"/>
              </a:spcAft>
            </a:pPr>
            <a:r>
              <a:rPr lang="en-US" sz="2400" spc="95">
                <a:solidFill>
                  <a:srgbClr val="FFFFFF"/>
                </a:solidFill>
                <a:latin typeface="Arial" panose="02020603050405020304" pitchFamily="2"/>
              </a:rPr>
              <a:t>PURPOSE </a:t>
            </a:r>
          </a:p>
        </p:txBody>
      </p:sp>
      <p:sp>
        <p:nvSpPr>
          <p:cNvPr id="6" name="Text Placeholder 5"/>
          <p:cNvSpPr>
            <a:spLocks noGrp="1"/>
          </p:cNvSpPr>
          <p:nvPr>
            <p:ph type="body" idx="10"/>
          </p:nvPr>
        </p:nvSpPr>
        <p:spPr>
          <a:xfrm>
            <a:off x="4191000" y="1182116"/>
            <a:ext cx="4641850" cy="2457196"/>
          </a:xfrm>
          <a:prstGeom prst="rect">
            <a:avLst/>
          </a:prstGeom>
          <a:noFill/>
          <a:ln w="0" cmpd="sng">
            <a:noFill/>
            <a:prstDash val="solid"/>
          </a:ln>
        </p:spPr>
        <p:txBody>
          <a:bodyPr vert="horz" lIns="0" tIns="51435" rIns="0" bIns="0" anchor="t"/>
          <a:lstStyle/>
          <a:p>
            <a:pPr marL="0" marR="0" indent="0" algn="l">
              <a:lnSpc>
                <a:spcPts val="1600"/>
              </a:lnSpc>
              <a:spcAft>
                <a:spcPts val="0"/>
              </a:spcAft>
            </a:pPr>
            <a:r>
              <a:rPr lang="en-US" sz="1400" spc="170" dirty="0">
                <a:solidFill>
                  <a:srgbClr val="FFFFFF"/>
                </a:solidFill>
                <a:latin typeface="Arial" panose="02020603050405020304" pitchFamily="2"/>
              </a:rPr>
              <a:t>The purpose of this sub-tier supplier training is to establish: </a:t>
            </a:r>
          </a:p>
          <a:p>
            <a:pPr marL="182880" marR="0" indent="182880" algn="l">
              <a:lnSpc>
                <a:spcPts val="1700"/>
              </a:lnSpc>
              <a:spcBef>
                <a:spcPts val="270"/>
              </a:spcBef>
              <a:spcAft>
                <a:spcPts val="0"/>
              </a:spcAft>
              <a:buFont typeface="Symbol"/>
              <a:buChar char="·"/>
            </a:pPr>
            <a:r>
              <a:rPr lang="en-US" sz="1400" spc="180" dirty="0">
                <a:solidFill>
                  <a:srgbClr val="FFFFFF"/>
                </a:solidFill>
                <a:latin typeface="Arial" panose="02020603050405020304" pitchFamily="2"/>
              </a:rPr>
              <a:t>Standard definitions &amp; acronyms </a:t>
            </a:r>
          </a:p>
          <a:p>
            <a:pPr marL="182880" marR="457200" indent="182880" algn="l">
              <a:lnSpc>
                <a:spcPts val="1700"/>
              </a:lnSpc>
              <a:spcBef>
                <a:spcPts val="335"/>
              </a:spcBef>
              <a:spcAft>
                <a:spcPts val="0"/>
              </a:spcAft>
              <a:buFont typeface="Symbol"/>
              <a:buChar char="·"/>
            </a:pPr>
            <a:r>
              <a:rPr lang="en-US" sz="1400" spc="190" dirty="0">
                <a:solidFill>
                  <a:srgbClr val="FFFFFF"/>
                </a:solidFill>
                <a:latin typeface="Arial" panose="02020603050405020304" pitchFamily="2"/>
              </a:rPr>
              <a:t>Understanding of why the safety part program exists (video) </a:t>
            </a:r>
          </a:p>
          <a:p>
            <a:pPr marL="182880" indent="182880" algn="l">
              <a:lnSpc>
                <a:spcPts val="1700"/>
              </a:lnSpc>
              <a:spcBef>
                <a:spcPts val="275"/>
              </a:spcBef>
              <a:buFont typeface="Symbol"/>
              <a:buChar char="·"/>
            </a:pPr>
            <a:r>
              <a:rPr lang="en-US" sz="1400" spc="180" dirty="0">
                <a:solidFill>
                  <a:srgbClr val="FFFFFF"/>
                </a:solidFill>
                <a:latin typeface="Arial" panose="02020603050405020304" pitchFamily="2"/>
                <a:hlinkClick r:id="rId3"/>
              </a:rPr>
              <a:t>Flight Safety Training Video</a:t>
            </a:r>
            <a:r>
              <a:rPr lang="en-US" sz="800" spc="180" dirty="0">
                <a:solidFill>
                  <a:srgbClr val="FFFFFF"/>
                </a:solidFill>
                <a:latin typeface="Arial" panose="02020603050405020304" pitchFamily="2"/>
              </a:rPr>
              <a:t> (password: Collins)</a:t>
            </a:r>
          </a:p>
          <a:p>
            <a:pPr marL="182880" marR="0" indent="182880" algn="l">
              <a:lnSpc>
                <a:spcPts val="1700"/>
              </a:lnSpc>
              <a:spcBef>
                <a:spcPts val="275"/>
              </a:spcBef>
              <a:spcAft>
                <a:spcPts val="0"/>
              </a:spcAft>
              <a:buFont typeface="Symbol"/>
              <a:buChar char="·"/>
            </a:pPr>
            <a:r>
              <a:rPr lang="en-US" sz="1400" spc="185" dirty="0">
                <a:solidFill>
                  <a:srgbClr val="FFFFFF"/>
                </a:solidFill>
                <a:latin typeface="Arial" panose="02020603050405020304" pitchFamily="2"/>
              </a:rPr>
              <a:t>Understanding of the approval process </a:t>
            </a:r>
          </a:p>
          <a:p>
            <a:pPr marL="182880" marR="0" indent="182880" algn="l">
              <a:lnSpc>
                <a:spcPts val="1700"/>
              </a:lnSpc>
              <a:spcBef>
                <a:spcPts val="270"/>
              </a:spcBef>
              <a:spcAft>
                <a:spcPts val="0"/>
              </a:spcAft>
              <a:buFont typeface="Symbol"/>
              <a:buChar char="·"/>
            </a:pPr>
            <a:r>
              <a:rPr lang="en-US" sz="1400" spc="185" dirty="0">
                <a:solidFill>
                  <a:srgbClr val="FFFFFF"/>
                </a:solidFill>
                <a:latin typeface="Arial" panose="02020603050405020304" pitchFamily="2"/>
              </a:rPr>
              <a:t>Build to Print and Design Responsible </a:t>
            </a:r>
          </a:p>
          <a:p>
            <a:pPr marL="182880" marR="0" indent="182880" algn="l">
              <a:lnSpc>
                <a:spcPts val="1700"/>
              </a:lnSpc>
              <a:spcBef>
                <a:spcPts val="270"/>
              </a:spcBef>
              <a:spcAft>
                <a:spcPts val="590"/>
              </a:spcAft>
              <a:buFont typeface="Symbol"/>
              <a:buChar char="·"/>
            </a:pPr>
            <a:r>
              <a:rPr lang="en-US" sz="1400" spc="180" dirty="0">
                <a:solidFill>
                  <a:srgbClr val="FFFFFF"/>
                </a:solidFill>
                <a:latin typeface="Arial" panose="02020603050405020304" pitchFamily="2"/>
              </a:rPr>
              <a:t>Continued training expectations </a:t>
            </a:r>
          </a:p>
        </p:txBody>
      </p:sp>
      <p:sp>
        <p:nvSpPr>
          <p:cNvPr id="7" name="Text Placeholder 6"/>
          <p:cNvSpPr>
            <a:spLocks noGrp="1"/>
          </p:cNvSpPr>
          <p:nvPr>
            <p:ph type="body" idx="10"/>
          </p:nvPr>
        </p:nvSpPr>
        <p:spPr>
          <a:xfrm>
            <a:off x="5434330" y="4740275"/>
            <a:ext cx="3069590" cy="191135"/>
          </a:xfrm>
          <a:prstGeom prst="rect">
            <a:avLst/>
          </a:prstGeom>
          <a:noFill/>
          <a:ln w="0" cmpd="sng">
            <a:noFill/>
            <a:prstDash val="solid"/>
          </a:ln>
        </p:spPr>
        <p:txBody>
          <a:bodyPr vert="horz" lIns="0" tIns="635" rIns="0" bIns="0" anchor="t"/>
          <a:lstStyle/>
          <a:p>
            <a:pPr marL="0" marR="0" indent="0" algn="r">
              <a:lnSpc>
                <a:spcPts val="700"/>
              </a:lnSpc>
              <a:spcAft>
                <a:spcPts val="0"/>
              </a:spcAft>
            </a:pPr>
            <a:r>
              <a:rPr lang="en-US" sz="600" spc="0">
                <a:solidFill>
                  <a:srgbClr val="FFFFFF"/>
                </a:solidFill>
                <a:latin typeface="Arial" panose="02020603050405020304" pitchFamily="2"/>
              </a:rPr>
              <a:t>© 2020 Collins Aerospace </a:t>
            </a:r>
          </a:p>
          <a:p>
            <a:pPr marL="0" marR="0" indent="0" algn="l">
              <a:lnSpc>
                <a:spcPts val="700"/>
              </a:lnSpc>
              <a:spcBef>
                <a:spcPts val="115"/>
              </a:spcBef>
              <a:spcAft>
                <a:spcPts val="0"/>
              </a:spcAft>
            </a:pPr>
            <a:r>
              <a:rPr lang="en-US" sz="600" spc="-5">
                <a:solidFill>
                  <a:srgbClr val="E3541F"/>
                </a:solidFill>
                <a:latin typeface="Arial" panose="02020603050405020304" pitchFamily="2"/>
              </a:rPr>
              <a:t>Collins Aerospace Proprietary. This document contains no export controlled technical data. </a:t>
            </a:r>
          </a:p>
        </p:txBody>
      </p:sp>
      <p:sp>
        <p:nvSpPr>
          <p:cNvPr id="8" name="Text Placeholder 7"/>
          <p:cNvSpPr>
            <a:spLocks noGrp="1"/>
          </p:cNvSpPr>
          <p:nvPr>
            <p:ph type="body" idx="10"/>
          </p:nvPr>
        </p:nvSpPr>
        <p:spPr>
          <a:xfrm>
            <a:off x="9058910" y="4799330"/>
            <a:ext cx="85090" cy="102870"/>
          </a:xfrm>
          <a:prstGeom prst="rect">
            <a:avLst/>
          </a:prstGeom>
          <a:noFill/>
          <a:ln w="0" cmpd="sng">
            <a:noFill/>
            <a:prstDash val="solid"/>
          </a:ln>
        </p:spPr>
        <p:txBody>
          <a:bodyPr vert="horz" lIns="0" tIns="635" rIns="0" bIns="0" anchor="t"/>
          <a:lstStyle/>
          <a:p>
            <a:pPr marL="0" marR="0" indent="0" algn="r">
              <a:lnSpc>
                <a:spcPts val="800"/>
              </a:lnSpc>
              <a:spcAft>
                <a:spcPts val="0"/>
              </a:spcAft>
            </a:pPr>
            <a:r>
              <a:rPr lang="en-US" sz="700" spc="0">
                <a:solidFill>
                  <a:srgbClr val="FFFFFF"/>
                </a:solidFill>
                <a:latin typeface="Arial" panose="02020603050405020304" pitchFamily="2"/>
              </a:rPr>
              <a:t>2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5" name="Picture 4"/>
          <p:cNvPicPr/>
          <p:nvPr/>
        </p:nvPicPr>
        <p:blipFill>
          <a:blip r:embed="rId2"/>
          <a:stretch>
            <a:fillRect/>
          </a:stretch>
        </p:blipFill>
        <p:spPr>
          <a:xfrm>
            <a:off x="466090" y="4700270"/>
            <a:ext cx="1569720" cy="264795"/>
          </a:xfrm>
          <a:prstGeom prst="rect">
            <a:avLst/>
          </a:prstGeom>
        </p:spPr>
      </p:pic>
      <p:sp>
        <p:nvSpPr>
          <p:cNvPr id="2" name="Text Placeholder 1"/>
          <p:cNvSpPr>
            <a:spLocks noGrp="1"/>
          </p:cNvSpPr>
          <p:nvPr>
            <p:ph type="body" idx="10"/>
          </p:nvPr>
        </p:nvSpPr>
        <p:spPr>
          <a:xfrm>
            <a:off x="466090" y="317500"/>
            <a:ext cx="8267700" cy="4382770"/>
          </a:xfrm>
          <a:prstGeom prst="rect">
            <a:avLst/>
          </a:prstGeom>
          <a:noFill/>
          <a:ln w="0" cmpd="sng">
            <a:noFill/>
            <a:prstDash val="solid"/>
          </a:ln>
        </p:spPr>
        <p:txBody>
          <a:bodyPr vert="horz" lIns="0" tIns="0" rIns="0" bIns="0" anchor="t"/>
          <a:lstStyle/>
          <a:p>
            <a:pPr marL="91440" marR="0" indent="0" algn="l">
              <a:lnSpc>
                <a:spcPts val="2700"/>
              </a:lnSpc>
              <a:spcAft>
                <a:spcPts val="0"/>
              </a:spcAft>
            </a:pPr>
            <a:r>
              <a:rPr lang="en-US" sz="2400" spc="210" dirty="0">
                <a:solidFill>
                  <a:srgbClr val="000000"/>
                </a:solidFill>
                <a:latin typeface="Arial" panose="02020603050405020304" pitchFamily="2"/>
              </a:rPr>
              <a:t>ACRONYMS </a:t>
            </a:r>
          </a:p>
          <a:p>
            <a:pPr marL="91440" marR="0" indent="228600" algn="l">
              <a:lnSpc>
                <a:spcPts val="2000"/>
              </a:lnSpc>
              <a:spcBef>
                <a:spcPts val="315"/>
              </a:spcBef>
              <a:spcAft>
                <a:spcPts val="0"/>
              </a:spcAft>
              <a:buFont typeface="Symbol"/>
              <a:buChar char="·"/>
            </a:pPr>
            <a:endParaRPr lang="en-US" sz="1600" b="1" spc="0" dirty="0">
              <a:solidFill>
                <a:srgbClr val="000000"/>
              </a:solidFill>
              <a:latin typeface="Arial" panose="02020603050405020304" pitchFamily="2"/>
            </a:endParaRPr>
          </a:p>
          <a:p>
            <a:pPr marL="91440" marR="0" indent="228600" algn="l">
              <a:lnSpc>
                <a:spcPts val="2000"/>
              </a:lnSpc>
              <a:spcBef>
                <a:spcPts val="315"/>
              </a:spcBef>
              <a:spcAft>
                <a:spcPts val="0"/>
              </a:spcAft>
              <a:buFont typeface="Symbol"/>
              <a:buChar char="·"/>
            </a:pPr>
            <a:r>
              <a:rPr lang="en-US" sz="1600" b="1" spc="0" dirty="0">
                <a:solidFill>
                  <a:srgbClr val="000000"/>
                </a:solidFill>
                <a:latin typeface="Arial" panose="02020603050405020304" pitchFamily="2"/>
              </a:rPr>
              <a:t>CTQ</a:t>
            </a:r>
            <a:r>
              <a:rPr lang="en-US" sz="1600" spc="0" dirty="0">
                <a:solidFill>
                  <a:srgbClr val="000000"/>
                </a:solidFill>
                <a:latin typeface="Arial" panose="02020603050405020304" pitchFamily="2"/>
              </a:rPr>
              <a:t>: Critical to Quality </a:t>
            </a:r>
          </a:p>
          <a:p>
            <a:pPr marL="91440" marR="0" indent="228600" algn="l">
              <a:lnSpc>
                <a:spcPts val="2000"/>
              </a:lnSpc>
              <a:spcBef>
                <a:spcPts val="320"/>
              </a:spcBef>
              <a:spcAft>
                <a:spcPts val="0"/>
              </a:spcAft>
              <a:buFont typeface="Symbol"/>
              <a:buChar char="·"/>
            </a:pPr>
            <a:r>
              <a:rPr lang="en-US" sz="1600" b="1" spc="0" dirty="0">
                <a:solidFill>
                  <a:srgbClr val="000000"/>
                </a:solidFill>
                <a:latin typeface="Arial" panose="02020603050405020304" pitchFamily="2"/>
              </a:rPr>
              <a:t>CTQC</a:t>
            </a:r>
            <a:r>
              <a:rPr lang="en-US" sz="1600" spc="0" dirty="0">
                <a:solidFill>
                  <a:srgbClr val="000000"/>
                </a:solidFill>
                <a:latin typeface="Arial" panose="02020603050405020304" pitchFamily="2"/>
              </a:rPr>
              <a:t>: Critical to Quality Characteristic </a:t>
            </a:r>
          </a:p>
          <a:p>
            <a:pPr marL="91440" marR="0" indent="228600" algn="l">
              <a:lnSpc>
                <a:spcPts val="2000"/>
              </a:lnSpc>
              <a:spcBef>
                <a:spcPts val="320"/>
              </a:spcBef>
              <a:spcAft>
                <a:spcPts val="0"/>
              </a:spcAft>
              <a:buFont typeface="Symbol"/>
              <a:buChar char="·"/>
            </a:pPr>
            <a:r>
              <a:rPr lang="en-US" sz="1600" b="1" spc="0" dirty="0">
                <a:solidFill>
                  <a:srgbClr val="000000"/>
                </a:solidFill>
                <a:latin typeface="Arial" panose="02020603050405020304" pitchFamily="2"/>
              </a:rPr>
              <a:t>CTSC</a:t>
            </a:r>
            <a:r>
              <a:rPr lang="en-US" sz="1600" spc="0" dirty="0">
                <a:solidFill>
                  <a:srgbClr val="000000"/>
                </a:solidFill>
                <a:latin typeface="Arial" panose="02020603050405020304" pitchFamily="2"/>
              </a:rPr>
              <a:t>: Critical to Safety Characteristic </a:t>
            </a:r>
          </a:p>
          <a:p>
            <a:pPr marL="91440" marR="0" indent="228600" algn="l">
              <a:lnSpc>
                <a:spcPts val="2000"/>
              </a:lnSpc>
              <a:spcBef>
                <a:spcPts val="320"/>
              </a:spcBef>
              <a:spcAft>
                <a:spcPts val="0"/>
              </a:spcAft>
              <a:buFont typeface="Symbol"/>
              <a:buChar char="·"/>
            </a:pPr>
            <a:r>
              <a:rPr lang="en-US" sz="1600" b="1" spc="0" dirty="0">
                <a:solidFill>
                  <a:srgbClr val="000000"/>
                </a:solidFill>
                <a:latin typeface="Arial" panose="02020603050405020304" pitchFamily="2"/>
              </a:rPr>
              <a:t>FPRB</a:t>
            </a:r>
            <a:r>
              <a:rPr lang="en-US" sz="1600" spc="0" dirty="0">
                <a:solidFill>
                  <a:srgbClr val="000000"/>
                </a:solidFill>
                <a:latin typeface="Arial" panose="02020603050405020304" pitchFamily="2"/>
              </a:rPr>
              <a:t>: Frozen Process Review Board </a:t>
            </a:r>
          </a:p>
          <a:p>
            <a:pPr marL="91440" marR="0" indent="228600" algn="l">
              <a:lnSpc>
                <a:spcPts val="2000"/>
              </a:lnSpc>
              <a:spcBef>
                <a:spcPts val="315"/>
              </a:spcBef>
              <a:spcAft>
                <a:spcPts val="0"/>
              </a:spcAft>
              <a:buFont typeface="Symbol"/>
              <a:buChar char="·"/>
            </a:pPr>
            <a:r>
              <a:rPr lang="en-US" sz="1600" b="1" spc="10" dirty="0">
                <a:solidFill>
                  <a:srgbClr val="000000"/>
                </a:solidFill>
                <a:latin typeface="Arial" panose="02020603050405020304" pitchFamily="2"/>
              </a:rPr>
              <a:t>FSC</a:t>
            </a:r>
            <a:r>
              <a:rPr lang="en-US" sz="1600" spc="10" dirty="0">
                <a:solidFill>
                  <a:srgbClr val="000000"/>
                </a:solidFill>
                <a:latin typeface="Arial" panose="02020603050405020304" pitchFamily="2"/>
              </a:rPr>
              <a:t>: Frozen Safety Characteristic </a:t>
            </a:r>
          </a:p>
          <a:p>
            <a:pPr marL="91440" marR="0" indent="228600" algn="l">
              <a:lnSpc>
                <a:spcPts val="2000"/>
              </a:lnSpc>
              <a:spcBef>
                <a:spcPts val="320"/>
              </a:spcBef>
              <a:spcAft>
                <a:spcPts val="0"/>
              </a:spcAft>
              <a:buFont typeface="Symbol"/>
              <a:buChar char="·"/>
            </a:pPr>
            <a:r>
              <a:rPr lang="en-US" sz="1600" b="1" spc="0" dirty="0">
                <a:solidFill>
                  <a:srgbClr val="000000"/>
                </a:solidFill>
                <a:latin typeface="Arial" panose="02020603050405020304" pitchFamily="2"/>
              </a:rPr>
              <a:t>KPC</a:t>
            </a:r>
            <a:r>
              <a:rPr lang="en-US" sz="1600" spc="0" dirty="0">
                <a:solidFill>
                  <a:srgbClr val="000000"/>
                </a:solidFill>
                <a:latin typeface="Arial" panose="02020603050405020304" pitchFamily="2"/>
              </a:rPr>
              <a:t>: Key Product Characteristic </a:t>
            </a:r>
          </a:p>
          <a:p>
            <a:pPr marL="91440" marR="0" indent="228600" algn="l">
              <a:lnSpc>
                <a:spcPts val="2000"/>
              </a:lnSpc>
              <a:spcBef>
                <a:spcPts val="320"/>
              </a:spcBef>
              <a:spcAft>
                <a:spcPts val="0"/>
              </a:spcAft>
              <a:buFont typeface="Symbol"/>
              <a:buChar char="·"/>
            </a:pPr>
            <a:r>
              <a:rPr lang="en-US" sz="1600" b="1" spc="0" dirty="0">
                <a:solidFill>
                  <a:srgbClr val="000000"/>
                </a:solidFill>
                <a:latin typeface="Arial" panose="02020603050405020304" pitchFamily="2"/>
              </a:rPr>
              <a:t>SP</a:t>
            </a:r>
            <a:r>
              <a:rPr lang="en-US" sz="1600" spc="0" dirty="0">
                <a:solidFill>
                  <a:srgbClr val="000000"/>
                </a:solidFill>
                <a:latin typeface="Arial" panose="02020603050405020304" pitchFamily="2"/>
              </a:rPr>
              <a:t>: Safety Part </a:t>
            </a:r>
          </a:p>
          <a:p>
            <a:pPr marL="91440" marR="0" indent="228600" algn="l">
              <a:lnSpc>
                <a:spcPts val="2000"/>
              </a:lnSpc>
              <a:spcBef>
                <a:spcPts val="320"/>
              </a:spcBef>
              <a:spcAft>
                <a:spcPts val="765"/>
              </a:spcAft>
              <a:buFont typeface="Symbol"/>
              <a:buChar char="·"/>
            </a:pPr>
            <a:r>
              <a:rPr lang="en-US" sz="1600" b="1" spc="0" dirty="0">
                <a:solidFill>
                  <a:srgbClr val="000000"/>
                </a:solidFill>
                <a:latin typeface="Arial" panose="02020603050405020304" pitchFamily="2"/>
              </a:rPr>
              <a:t>PSIT</a:t>
            </a:r>
            <a:r>
              <a:rPr lang="en-US" sz="1600" spc="0" dirty="0">
                <a:solidFill>
                  <a:srgbClr val="000000"/>
                </a:solidFill>
                <a:latin typeface="Arial" panose="02020603050405020304" pitchFamily="2"/>
              </a:rPr>
              <a:t>: Product Safety Integrity Team </a:t>
            </a:r>
          </a:p>
        </p:txBody>
      </p:sp>
      <p:graphicFrame>
        <p:nvGraphicFramePr>
          <p:cNvPr id="4" name="Table 3"/>
          <p:cNvGraphicFramePr>
            <a:graphicFrameLocks noGrp="1"/>
          </p:cNvGraphicFramePr>
          <p:nvPr/>
        </p:nvGraphicFramePr>
        <p:xfrm>
          <a:off x="466090" y="4700270"/>
          <a:ext cx="8267700" cy="274320"/>
        </p:xfrm>
        <a:graphic>
          <a:graphicData uri="http://schemas.openxmlformats.org/drawingml/2006/table">
            <a:tbl>
              <a:tblPr/>
              <a:tblGrid>
                <a:gridCol w="1569720">
                  <a:extLst>
                    <a:ext uri="{9D8B030D-6E8A-4147-A177-3AD203B41FA5}">
                      <a16:colId xmlns:a16="http://schemas.microsoft.com/office/drawing/2014/main" val="20000"/>
                    </a:ext>
                  </a:extLst>
                </a:gridCol>
                <a:gridCol w="6697980">
                  <a:extLst>
                    <a:ext uri="{9D8B030D-6E8A-4147-A177-3AD203B41FA5}">
                      <a16:colId xmlns:a16="http://schemas.microsoft.com/office/drawing/2014/main" val="20001"/>
                    </a:ext>
                  </a:extLst>
                </a:gridCol>
              </a:tblGrid>
              <a:tr h="265430">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33045" indent="0" algn="r">
                        <a:lnSpc>
                          <a:spcPts val="600"/>
                        </a:lnSpc>
                        <a:spcBef>
                          <a:spcPts val="320"/>
                        </a:spcBef>
                        <a:spcAft>
                          <a:spcPts val="0"/>
                        </a:spcAft>
                      </a:pPr>
                      <a:r>
                        <a:rPr lang="en-US" sz="600" spc="0">
                          <a:solidFill>
                            <a:srgbClr val="000000"/>
                          </a:solidFill>
                          <a:latin typeface="Arial" panose="02020603050405020304" pitchFamily="2"/>
                        </a:rPr>
                        <a:t>© 2020 Collins Aerospace </a:t>
                      </a:r>
                    </a:p>
                    <a:p>
                      <a:pPr marL="0" marR="4445" indent="0" algn="r">
                        <a:lnSpc>
                          <a:spcPts val="900"/>
                        </a:lnSpc>
                        <a:spcBef>
                          <a:spcPts val="0"/>
                        </a:spcBef>
                        <a:spcAft>
                          <a:spcPts val="260"/>
                        </a:spcAft>
                        <a:tabLst>
                          <a:tab pos="672084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3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6" name="Picture 5"/>
          <p:cNvPicPr/>
          <p:nvPr/>
        </p:nvPicPr>
        <p:blipFill>
          <a:blip r:embed="rId2"/>
          <a:stretch>
            <a:fillRect/>
          </a:stretch>
        </p:blipFill>
        <p:spPr>
          <a:xfrm>
            <a:off x="466090" y="4700270"/>
            <a:ext cx="1569720" cy="264795"/>
          </a:xfrm>
          <a:prstGeom prst="rect">
            <a:avLst/>
          </a:prstGeom>
        </p:spPr>
      </p:pic>
      <p:sp>
        <p:nvSpPr>
          <p:cNvPr id="2" name="Text Placeholder 1"/>
          <p:cNvSpPr>
            <a:spLocks noGrp="1"/>
          </p:cNvSpPr>
          <p:nvPr>
            <p:ph type="body" idx="10"/>
          </p:nvPr>
        </p:nvSpPr>
        <p:spPr>
          <a:xfrm>
            <a:off x="465455" y="469900"/>
            <a:ext cx="8267700" cy="3918585"/>
          </a:xfrm>
          <a:prstGeom prst="rect">
            <a:avLst/>
          </a:prstGeom>
          <a:noFill/>
          <a:ln w="0" cmpd="sng">
            <a:noFill/>
            <a:prstDash val="solid"/>
          </a:ln>
        </p:spPr>
        <p:txBody>
          <a:bodyPr vert="horz" lIns="0" tIns="6350" rIns="0" bIns="0" anchor="t"/>
          <a:lstStyle/>
          <a:p>
            <a:pPr marL="91440" marR="0" indent="0" algn="l">
              <a:lnSpc>
                <a:spcPts val="2700"/>
              </a:lnSpc>
              <a:spcAft>
                <a:spcPts val="0"/>
              </a:spcAft>
            </a:pPr>
            <a:r>
              <a:rPr lang="en-US" sz="2400" spc="225" dirty="0">
                <a:solidFill>
                  <a:srgbClr val="000000"/>
                </a:solidFill>
                <a:latin typeface="Arial" panose="02020603050405020304" pitchFamily="2"/>
              </a:rPr>
              <a:t>DEFINITIONS </a:t>
            </a:r>
          </a:p>
          <a:p>
            <a:pPr marL="91440" marR="0" indent="0" algn="l">
              <a:lnSpc>
                <a:spcPts val="2600"/>
              </a:lnSpc>
              <a:spcBef>
                <a:spcPts val="1035"/>
              </a:spcBef>
              <a:spcAft>
                <a:spcPts val="0"/>
              </a:spcAft>
            </a:pPr>
            <a:r>
              <a:rPr lang="en-US" sz="1800" spc="0" dirty="0">
                <a:solidFill>
                  <a:srgbClr val="000000"/>
                </a:solidFill>
                <a:latin typeface="Arial" panose="02020603050405020304" pitchFamily="2"/>
              </a:rPr>
              <a:t>HSC16199 Safety Parts for Collins Aerospace </a:t>
            </a:r>
            <a:br>
              <a:rPr dirty="0"/>
            </a:br>
            <a:r>
              <a:rPr lang="en-US" sz="1800" b="1" spc="0" dirty="0">
                <a:solidFill>
                  <a:srgbClr val="000000"/>
                </a:solidFill>
                <a:latin typeface="Arial" panose="02020603050405020304" pitchFamily="2"/>
              </a:rPr>
              <a:t>Safety Part (SP)* </a:t>
            </a:r>
            <a:r>
              <a:rPr lang="en-US" sz="1600" spc="0" dirty="0">
                <a:solidFill>
                  <a:srgbClr val="000000"/>
                </a:solidFill>
                <a:latin typeface="Arial" panose="02020603050405020304" pitchFamily="2"/>
              </a:rPr>
              <a:t>(per HSC16199 1.3.10) </a:t>
            </a:r>
          </a:p>
          <a:p>
            <a:pPr marL="91440" marR="365760" indent="0" algn="l">
              <a:lnSpc>
                <a:spcPts val="1900"/>
              </a:lnSpc>
              <a:spcBef>
                <a:spcPts val="370"/>
              </a:spcBef>
              <a:spcAft>
                <a:spcPts val="0"/>
              </a:spcAft>
            </a:pPr>
            <a:r>
              <a:rPr lang="en-US" sz="1600" spc="0" dirty="0">
                <a:solidFill>
                  <a:srgbClr val="000000"/>
                </a:solidFill>
                <a:latin typeface="Arial" panose="02020603050405020304" pitchFamily="2"/>
              </a:rPr>
              <a:t>A detailed part, assembly, high energy rotating part containment, or software, whose failure or malfunction (failure to operate due to improper assembly, installation process, omission of parts, wear, etc.) </a:t>
            </a:r>
            <a:r>
              <a:rPr lang="en-US" sz="1600" b="1" u="sng" spc="0" dirty="0">
                <a:solidFill>
                  <a:srgbClr val="000000"/>
                </a:solidFill>
                <a:latin typeface="Arial" panose="02020603050405020304" pitchFamily="2"/>
              </a:rPr>
              <a:t>could directly result in an unsafe condition  </a:t>
            </a:r>
          </a:p>
          <a:p>
            <a:pPr marL="457200" marR="0" indent="0" algn="l">
              <a:lnSpc>
                <a:spcPts val="1800"/>
              </a:lnSpc>
              <a:spcBef>
                <a:spcPts val="480"/>
              </a:spcBef>
              <a:spcAft>
                <a:spcPts val="0"/>
              </a:spcAft>
            </a:pPr>
            <a:r>
              <a:rPr lang="en-US" sz="1600" spc="204" dirty="0">
                <a:solidFill>
                  <a:srgbClr val="000000"/>
                </a:solidFill>
                <a:latin typeface="Arial" panose="02020603050405020304" pitchFamily="2"/>
              </a:rPr>
              <a:t>or </a:t>
            </a:r>
          </a:p>
          <a:p>
            <a:pPr marL="91440" marR="228600" indent="0" algn="l">
              <a:lnSpc>
                <a:spcPts val="1900"/>
              </a:lnSpc>
              <a:spcBef>
                <a:spcPts val="385"/>
              </a:spcBef>
              <a:spcAft>
                <a:spcPts val="0"/>
              </a:spcAft>
            </a:pPr>
            <a:r>
              <a:rPr lang="en-US" sz="1600" spc="0" dirty="0">
                <a:solidFill>
                  <a:srgbClr val="000000"/>
                </a:solidFill>
                <a:latin typeface="Arial" panose="02020603050405020304" pitchFamily="2"/>
              </a:rPr>
              <a:t>whose failure or malfunction causes a subsequent failure(s) which could directly result in an unsafe condition. </a:t>
            </a:r>
          </a:p>
          <a:p>
            <a:pPr marL="91440" marR="182880" indent="0" algn="l">
              <a:lnSpc>
                <a:spcPts val="1900"/>
              </a:lnSpc>
              <a:spcBef>
                <a:spcPts val="2685"/>
              </a:spcBef>
              <a:spcAft>
                <a:spcPts val="2605"/>
              </a:spcAft>
            </a:pPr>
            <a:r>
              <a:rPr lang="en-US" sz="1600" spc="0" dirty="0">
                <a:solidFill>
                  <a:srgbClr val="000000"/>
                </a:solidFill>
                <a:latin typeface="Arial" panose="02020603050405020304" pitchFamily="2"/>
              </a:rPr>
              <a:t>SPs will ordinarily be identified at the detail part level. An assembly may be identified as an SP if it has Safety Characteristics at the assembly level, or contains SP details. </a:t>
            </a:r>
          </a:p>
        </p:txBody>
      </p:sp>
      <p:sp>
        <p:nvSpPr>
          <p:cNvPr id="3" name="Text Placeholder 2"/>
          <p:cNvSpPr>
            <a:spLocks noGrp="1"/>
          </p:cNvSpPr>
          <p:nvPr>
            <p:ph type="body" idx="10"/>
          </p:nvPr>
        </p:nvSpPr>
        <p:spPr>
          <a:xfrm>
            <a:off x="465455" y="4388485"/>
            <a:ext cx="8267700" cy="311785"/>
          </a:xfrm>
          <a:prstGeom prst="rect">
            <a:avLst/>
          </a:prstGeom>
          <a:noFill/>
          <a:ln w="0" cmpd="sng">
            <a:noFill/>
            <a:prstDash val="solid"/>
          </a:ln>
        </p:spPr>
        <p:txBody>
          <a:bodyPr vert="horz" lIns="0" tIns="1270" rIns="0" bIns="0" anchor="t"/>
          <a:lstStyle/>
          <a:p>
            <a:pPr marL="91440" marR="0" indent="0" algn="l">
              <a:lnSpc>
                <a:spcPts val="1400"/>
              </a:lnSpc>
              <a:spcAft>
                <a:spcPts val="1060"/>
              </a:spcAft>
            </a:pPr>
            <a:r>
              <a:rPr lang="en-US" sz="1200" i="1" spc="0">
                <a:solidFill>
                  <a:srgbClr val="000000"/>
                </a:solidFill>
                <a:latin typeface="Arial" panose="02020603050405020304" pitchFamily="2"/>
              </a:rPr>
              <a:t>*Formally Flight Safety Part </a:t>
            </a:r>
          </a:p>
        </p:txBody>
      </p:sp>
      <p:graphicFrame>
        <p:nvGraphicFramePr>
          <p:cNvPr id="5" name="Table 4"/>
          <p:cNvGraphicFramePr>
            <a:graphicFrameLocks noGrp="1"/>
          </p:cNvGraphicFramePr>
          <p:nvPr/>
        </p:nvGraphicFramePr>
        <p:xfrm>
          <a:off x="465455" y="4700270"/>
          <a:ext cx="8267700" cy="274320"/>
        </p:xfrm>
        <a:graphic>
          <a:graphicData uri="http://schemas.openxmlformats.org/drawingml/2006/table">
            <a:tbl>
              <a:tblPr/>
              <a:tblGrid>
                <a:gridCol w="1570355">
                  <a:extLst>
                    <a:ext uri="{9D8B030D-6E8A-4147-A177-3AD203B41FA5}">
                      <a16:colId xmlns:a16="http://schemas.microsoft.com/office/drawing/2014/main" val="20000"/>
                    </a:ext>
                  </a:extLst>
                </a:gridCol>
                <a:gridCol w="6697345">
                  <a:extLst>
                    <a:ext uri="{9D8B030D-6E8A-4147-A177-3AD203B41FA5}">
                      <a16:colId xmlns:a16="http://schemas.microsoft.com/office/drawing/2014/main" val="20001"/>
                    </a:ext>
                  </a:extLst>
                </a:gridCol>
              </a:tblGrid>
              <a:tr h="265430">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32410" indent="0" algn="r">
                        <a:lnSpc>
                          <a:spcPts val="600"/>
                        </a:lnSpc>
                        <a:spcBef>
                          <a:spcPts val="320"/>
                        </a:spcBef>
                        <a:spcAft>
                          <a:spcPts val="0"/>
                        </a:spcAft>
                      </a:pPr>
                      <a:r>
                        <a:rPr lang="en-US" sz="600" spc="0">
                          <a:solidFill>
                            <a:srgbClr val="000000"/>
                          </a:solidFill>
                          <a:latin typeface="Arial" panose="02020603050405020304" pitchFamily="2"/>
                        </a:rPr>
                        <a:t>© 2020 Collins Aerospace </a:t>
                      </a:r>
                    </a:p>
                    <a:p>
                      <a:pPr marL="0" marR="3810" indent="0" algn="r">
                        <a:lnSpc>
                          <a:spcPts val="900"/>
                        </a:lnSpc>
                        <a:spcBef>
                          <a:spcPts val="0"/>
                        </a:spcBef>
                        <a:spcAft>
                          <a:spcPts val="260"/>
                        </a:spcAft>
                        <a:tabLst>
                          <a:tab pos="672084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4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5" name="Picture 4"/>
          <p:cNvPicPr/>
          <p:nvPr/>
        </p:nvPicPr>
        <p:blipFill>
          <a:blip r:embed="rId2"/>
          <a:stretch>
            <a:fillRect/>
          </a:stretch>
        </p:blipFill>
        <p:spPr>
          <a:xfrm>
            <a:off x="466090" y="4700270"/>
            <a:ext cx="1569720" cy="264795"/>
          </a:xfrm>
          <a:prstGeom prst="rect">
            <a:avLst/>
          </a:prstGeom>
        </p:spPr>
      </p:pic>
      <p:pic>
        <p:nvPicPr>
          <p:cNvPr id="7" name="Picture 6"/>
          <p:cNvPicPr/>
          <p:nvPr/>
        </p:nvPicPr>
        <p:blipFill>
          <a:blip r:embed="rId3"/>
          <a:stretch>
            <a:fillRect/>
          </a:stretch>
        </p:blipFill>
        <p:spPr>
          <a:xfrm>
            <a:off x="3782695" y="1176655"/>
            <a:ext cx="441960" cy="445135"/>
          </a:xfrm>
          <a:prstGeom prst="rect">
            <a:avLst/>
          </a:prstGeom>
        </p:spPr>
      </p:pic>
      <p:sp>
        <p:nvSpPr>
          <p:cNvPr id="2" name="Text Placeholder 1"/>
          <p:cNvSpPr>
            <a:spLocks noGrp="1"/>
          </p:cNvSpPr>
          <p:nvPr>
            <p:ph type="body" idx="10"/>
          </p:nvPr>
        </p:nvSpPr>
        <p:spPr>
          <a:xfrm>
            <a:off x="560705" y="469900"/>
            <a:ext cx="2971800" cy="1045210"/>
          </a:xfrm>
          <a:prstGeom prst="rect">
            <a:avLst/>
          </a:prstGeom>
          <a:noFill/>
          <a:ln w="0" cmpd="sng">
            <a:noFill/>
            <a:prstDash val="solid"/>
          </a:ln>
        </p:spPr>
        <p:txBody>
          <a:bodyPr vert="horz" lIns="0" tIns="6350" rIns="0" bIns="0" anchor="t"/>
          <a:lstStyle/>
          <a:p>
            <a:pPr marL="0" marR="0" indent="0" algn="l">
              <a:lnSpc>
                <a:spcPts val="2700"/>
              </a:lnSpc>
              <a:spcAft>
                <a:spcPts val="0"/>
              </a:spcAft>
            </a:pPr>
            <a:r>
              <a:rPr lang="en-US" sz="2400" spc="225">
                <a:solidFill>
                  <a:srgbClr val="000000"/>
                </a:solidFill>
                <a:latin typeface="Arial" panose="02020603050405020304" pitchFamily="2"/>
              </a:rPr>
              <a:t>DEFINITIONS </a:t>
            </a:r>
          </a:p>
          <a:p>
            <a:pPr marL="0" marR="0" indent="0" algn="l">
              <a:lnSpc>
                <a:spcPts val="1800"/>
              </a:lnSpc>
              <a:spcBef>
                <a:spcPts val="665"/>
              </a:spcBef>
              <a:spcAft>
                <a:spcPts val="0"/>
              </a:spcAft>
            </a:pPr>
            <a:r>
              <a:rPr lang="en-US" sz="1600" spc="0">
                <a:solidFill>
                  <a:srgbClr val="000000"/>
                </a:solidFill>
                <a:latin typeface="Arial" panose="02020603050405020304" pitchFamily="2"/>
              </a:rPr>
              <a:t>Safety Drawings may include: </a:t>
            </a:r>
          </a:p>
          <a:p>
            <a:pPr marL="0" marR="0" indent="228600" algn="l">
              <a:lnSpc>
                <a:spcPts val="2000"/>
              </a:lnSpc>
              <a:spcBef>
                <a:spcPts val="320"/>
              </a:spcBef>
              <a:spcAft>
                <a:spcPts val="6000"/>
              </a:spcAft>
              <a:buFont typeface="Symbol"/>
              <a:buChar char="·"/>
            </a:pPr>
            <a:r>
              <a:rPr lang="en-US" sz="1600" b="1" spc="-20">
                <a:solidFill>
                  <a:srgbClr val="000000"/>
                </a:solidFill>
                <a:latin typeface="Arial" panose="02020603050405020304" pitchFamily="2"/>
              </a:rPr>
              <a:t>Frozen Safety Characteristic </a:t>
            </a:r>
          </a:p>
        </p:txBody>
      </p:sp>
      <p:sp>
        <p:nvSpPr>
          <p:cNvPr id="8" name="Text Placeholder 7"/>
          <p:cNvSpPr>
            <a:spLocks noGrp="1"/>
          </p:cNvSpPr>
          <p:nvPr>
            <p:ph type="body" idx="10"/>
          </p:nvPr>
        </p:nvSpPr>
        <p:spPr>
          <a:xfrm>
            <a:off x="4721225" y="2490470"/>
            <a:ext cx="1167765" cy="405130"/>
          </a:xfrm>
          <a:prstGeom prst="rect">
            <a:avLst/>
          </a:prstGeom>
          <a:noFill/>
          <a:ln w="24130" cmpd="sng">
            <a:solidFill>
              <a:srgbClr val="000000"/>
            </a:solidFill>
            <a:prstDash val="solid"/>
          </a:ln>
        </p:spPr>
        <p:txBody>
          <a:bodyPr vert="horz" lIns="0" tIns="0" rIns="0" bIns="0" anchor="t"/>
          <a:lstStyle/>
          <a:p>
            <a:pPr marL="0" marR="0" indent="0" algn="ctr">
              <a:lnSpc>
                <a:spcPts val="2600"/>
              </a:lnSpc>
              <a:spcAft>
                <a:spcPts val="245"/>
              </a:spcAft>
            </a:pPr>
            <a:r>
              <a:rPr lang="en-US" sz="2400" spc="-90">
                <a:solidFill>
                  <a:srgbClr val="000000"/>
                </a:solidFill>
                <a:latin typeface="Verdana" panose="02020603050405020304" pitchFamily="2"/>
              </a:rPr>
              <a:t>KPC1 </a:t>
            </a:r>
          </a:p>
        </p:txBody>
      </p:sp>
      <p:sp>
        <p:nvSpPr>
          <p:cNvPr id="9" name="Text Placeholder 8"/>
          <p:cNvSpPr>
            <a:spLocks noGrp="1"/>
          </p:cNvSpPr>
          <p:nvPr>
            <p:ph type="body" idx="10"/>
          </p:nvPr>
        </p:nvSpPr>
        <p:spPr>
          <a:xfrm>
            <a:off x="6385560" y="3648710"/>
            <a:ext cx="1094105" cy="405130"/>
          </a:xfrm>
          <a:prstGeom prst="rect">
            <a:avLst/>
          </a:prstGeom>
          <a:noFill/>
          <a:ln w="24130" cmpd="sng">
            <a:solidFill>
              <a:srgbClr val="000000"/>
            </a:solidFill>
            <a:prstDash val="solid"/>
          </a:ln>
        </p:spPr>
        <p:txBody>
          <a:bodyPr vert="horz" lIns="0" tIns="0" rIns="0" bIns="0" anchor="t"/>
          <a:lstStyle/>
          <a:p>
            <a:pPr marL="91440" marR="0" indent="0" algn="l">
              <a:lnSpc>
                <a:spcPts val="2600"/>
              </a:lnSpc>
              <a:spcAft>
                <a:spcPts val="200"/>
              </a:spcAft>
            </a:pPr>
            <a:r>
              <a:rPr lang="en-US" sz="2400" spc="-45">
                <a:solidFill>
                  <a:srgbClr val="000000"/>
                </a:solidFill>
                <a:latin typeface="Verdana" panose="02020603050405020304" pitchFamily="2"/>
              </a:rPr>
              <a:t>CTSC </a:t>
            </a:r>
          </a:p>
        </p:txBody>
      </p:sp>
      <p:sp>
        <p:nvSpPr>
          <p:cNvPr id="10" name="Text Placeholder 9"/>
          <p:cNvSpPr>
            <a:spLocks noGrp="1"/>
          </p:cNvSpPr>
          <p:nvPr>
            <p:ph type="body" idx="10"/>
          </p:nvPr>
        </p:nvSpPr>
        <p:spPr>
          <a:xfrm>
            <a:off x="5434330" y="4740275"/>
            <a:ext cx="3298190" cy="191770"/>
          </a:xfrm>
          <a:prstGeom prst="rect">
            <a:avLst/>
          </a:prstGeom>
          <a:noFill/>
          <a:ln w="0" cmpd="sng">
            <a:noFill/>
            <a:prstDash val="solid"/>
          </a:ln>
        </p:spPr>
        <p:txBody>
          <a:bodyPr vert="horz" lIns="0" tIns="635" rIns="0" bIns="0" anchor="t"/>
          <a:lstStyle/>
          <a:p>
            <a:pPr marL="2148840" marR="0" indent="0" algn="l">
              <a:lnSpc>
                <a:spcPts val="600"/>
              </a:lnSpc>
              <a:spcAft>
                <a:spcPts val="0"/>
              </a:spcAft>
            </a:pPr>
            <a:r>
              <a:rPr lang="en-US" sz="600" spc="0">
                <a:solidFill>
                  <a:srgbClr val="000000"/>
                </a:solidFill>
                <a:latin typeface="Arial" panose="02020603050405020304" pitchFamily="2"/>
              </a:rPr>
              <a:t>© 2020 Collins Aerospace </a:t>
            </a:r>
          </a:p>
          <a:p>
            <a:pPr marL="0" marR="0" indent="0" algn="l">
              <a:lnSpc>
                <a:spcPts val="800"/>
              </a:lnSpc>
              <a:spcBef>
                <a:spcPts val="0"/>
              </a:spcBef>
              <a:spcAft>
                <a:spcPts val="0"/>
              </a:spcAft>
              <a:tabLst>
                <a:tab pos="333756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5 </a:t>
            </a:r>
          </a:p>
        </p:txBody>
      </p:sp>
      <p:sp>
        <p:nvSpPr>
          <p:cNvPr id="11" name="Text Placeholder 10"/>
          <p:cNvSpPr>
            <a:spLocks noGrp="1"/>
          </p:cNvSpPr>
          <p:nvPr>
            <p:ph type="body" idx="10"/>
          </p:nvPr>
        </p:nvSpPr>
        <p:spPr>
          <a:xfrm>
            <a:off x="1017905" y="1515110"/>
            <a:ext cx="3302810" cy="505460"/>
          </a:xfrm>
          <a:prstGeom prst="rect">
            <a:avLst/>
          </a:prstGeom>
          <a:noFill/>
          <a:ln w="0" cmpd="sng">
            <a:noFill/>
            <a:prstDash val="solid"/>
          </a:ln>
        </p:spPr>
        <p:txBody>
          <a:bodyPr vert="horz" lIns="0" tIns="0" rIns="0" bIns="0" anchor="t"/>
          <a:lstStyle/>
          <a:p>
            <a:pPr marL="228600" marR="0" indent="228600" algn="l">
              <a:lnSpc>
                <a:spcPts val="1300"/>
              </a:lnSpc>
              <a:spcAft>
                <a:spcPts val="0"/>
              </a:spcAft>
              <a:buFont typeface="Symbol"/>
              <a:buChar char="·"/>
            </a:pPr>
            <a:r>
              <a:rPr lang="en-US" sz="1400" spc="-30" dirty="0">
                <a:solidFill>
                  <a:srgbClr val="000000"/>
                </a:solidFill>
                <a:latin typeface="Arial" panose="02020603050405020304" pitchFamily="2"/>
              </a:rPr>
              <a:t>Frozen Process Management </a:t>
            </a:r>
          </a:p>
          <a:p>
            <a:pPr marL="228600" marR="0" indent="228600" algn="l">
              <a:lnSpc>
                <a:spcPts val="1700"/>
              </a:lnSpc>
              <a:spcBef>
                <a:spcPts val="275"/>
              </a:spcBef>
              <a:spcAft>
                <a:spcPts val="0"/>
              </a:spcAft>
              <a:buFont typeface="Symbol"/>
              <a:buChar char="·"/>
            </a:pPr>
            <a:r>
              <a:rPr lang="en-US" sz="1400" spc="-5" dirty="0">
                <a:solidFill>
                  <a:srgbClr val="000000"/>
                </a:solidFill>
                <a:latin typeface="Arial" panose="02020603050405020304" pitchFamily="2"/>
              </a:rPr>
              <a:t>100% inspection </a:t>
            </a:r>
          </a:p>
        </p:txBody>
      </p:sp>
      <p:sp>
        <p:nvSpPr>
          <p:cNvPr id="12" name="Text Placeholder 11"/>
          <p:cNvSpPr>
            <a:spLocks noGrp="1"/>
          </p:cNvSpPr>
          <p:nvPr>
            <p:ph type="body" idx="10"/>
          </p:nvPr>
        </p:nvSpPr>
        <p:spPr>
          <a:xfrm>
            <a:off x="1017905" y="2020569"/>
            <a:ext cx="7519670" cy="399415"/>
          </a:xfrm>
          <a:prstGeom prst="rect">
            <a:avLst/>
          </a:prstGeom>
          <a:noFill/>
          <a:ln w="0" cmpd="sng">
            <a:noFill/>
            <a:prstDash val="solid"/>
          </a:ln>
        </p:spPr>
        <p:txBody>
          <a:bodyPr vert="horz" lIns="0" tIns="3175" rIns="0" bIns="0" anchor="t"/>
          <a:lstStyle/>
          <a:p>
            <a:pPr marL="228600" marR="274320" indent="228600" algn="l">
              <a:lnSpc>
                <a:spcPts val="1700"/>
              </a:lnSpc>
              <a:spcAft>
                <a:spcPts val="0"/>
              </a:spcAft>
              <a:buFont typeface="Symbol"/>
              <a:buChar char="·"/>
            </a:pPr>
            <a:r>
              <a:rPr lang="en-US" sz="1400" spc="0" dirty="0">
                <a:solidFill>
                  <a:srgbClr val="000000"/>
                </a:solidFill>
                <a:latin typeface="Arial" panose="02020603050405020304" pitchFamily="2"/>
              </a:rPr>
              <a:t>If not produced within the prescribed acceptance limits could result in loss of life or </a:t>
            </a:r>
            <a:r>
              <a:rPr lang="en-US" sz="1400" dirty="0">
                <a:solidFill>
                  <a:srgbClr val="000000"/>
                </a:solidFill>
                <a:latin typeface="Arial" panose="02020603050405020304" pitchFamily="2"/>
              </a:rPr>
              <a:t>   </a:t>
            </a:r>
            <a:r>
              <a:rPr lang="en-US" sz="1400" spc="0" dirty="0">
                <a:solidFill>
                  <a:srgbClr val="000000"/>
                </a:solidFill>
                <a:latin typeface="Arial" panose="02020603050405020304" pitchFamily="2"/>
              </a:rPr>
              <a:t>loss of  aircraft</a:t>
            </a:r>
          </a:p>
        </p:txBody>
      </p:sp>
      <p:sp>
        <p:nvSpPr>
          <p:cNvPr id="13" name="Text Placeholder 12"/>
          <p:cNvSpPr>
            <a:spLocks noGrp="1"/>
          </p:cNvSpPr>
          <p:nvPr>
            <p:ph type="body" idx="10"/>
          </p:nvPr>
        </p:nvSpPr>
        <p:spPr>
          <a:xfrm>
            <a:off x="560705" y="2194560"/>
            <a:ext cx="4548767" cy="1100455"/>
          </a:xfrm>
          <a:prstGeom prst="rect">
            <a:avLst/>
          </a:prstGeom>
          <a:noFill/>
          <a:ln w="0" cmpd="sng">
            <a:noFill/>
            <a:prstDash val="solid"/>
          </a:ln>
        </p:spPr>
        <p:txBody>
          <a:bodyPr vert="horz" lIns="0" tIns="0" rIns="0" bIns="0" anchor="t"/>
          <a:lstStyle/>
          <a:p>
            <a:pPr marL="228600" marR="0" indent="228600" algn="l">
              <a:lnSpc>
                <a:spcPts val="2000"/>
              </a:lnSpc>
              <a:spcBef>
                <a:spcPts val="340"/>
              </a:spcBef>
              <a:spcAft>
                <a:spcPts val="0"/>
              </a:spcAft>
              <a:buFont typeface="Symbol"/>
              <a:buChar char="·"/>
            </a:pPr>
            <a:endParaRPr lang="en-US" sz="1600" b="1" spc="0" dirty="0">
              <a:solidFill>
                <a:srgbClr val="000000"/>
              </a:solidFill>
              <a:latin typeface="Arial" panose="02020603050405020304" pitchFamily="2"/>
            </a:endParaRPr>
          </a:p>
          <a:p>
            <a:pPr marL="228600" marR="0" indent="228600" algn="l">
              <a:lnSpc>
                <a:spcPts val="2000"/>
              </a:lnSpc>
              <a:spcBef>
                <a:spcPts val="340"/>
              </a:spcBef>
              <a:spcAft>
                <a:spcPts val="0"/>
              </a:spcAft>
              <a:buFont typeface="Symbol"/>
              <a:buChar char="·"/>
            </a:pPr>
            <a:r>
              <a:rPr lang="en-US" sz="1600" b="1" spc="0" dirty="0">
                <a:solidFill>
                  <a:srgbClr val="000000"/>
                </a:solidFill>
                <a:latin typeface="Arial" panose="02020603050405020304" pitchFamily="2"/>
              </a:rPr>
              <a:t>Key Process Characteristic 1 </a:t>
            </a:r>
            <a:r>
              <a:rPr lang="en-US" sz="1600" spc="0" dirty="0">
                <a:solidFill>
                  <a:srgbClr val="000000"/>
                </a:solidFill>
                <a:latin typeface="Arial" panose="02020603050405020304" pitchFamily="2"/>
              </a:rPr>
              <a:t>(safety) </a:t>
            </a:r>
          </a:p>
          <a:p>
            <a:pPr marL="685800" marR="0" indent="228600" algn="l">
              <a:lnSpc>
                <a:spcPts val="1700"/>
              </a:lnSpc>
              <a:spcBef>
                <a:spcPts val="255"/>
              </a:spcBef>
              <a:spcAft>
                <a:spcPts val="0"/>
              </a:spcAft>
              <a:buFont typeface="Symbol"/>
              <a:buChar char="·"/>
            </a:pPr>
            <a:r>
              <a:rPr lang="en-US" sz="1400" spc="-15" dirty="0">
                <a:solidFill>
                  <a:srgbClr val="000000"/>
                </a:solidFill>
                <a:latin typeface="Arial" panose="02020603050405020304" pitchFamily="2"/>
              </a:rPr>
              <a:t>Statistically managed safety characteristic</a:t>
            </a:r>
          </a:p>
          <a:p>
            <a:pPr marL="685800" marR="0" indent="228600" algn="l">
              <a:lnSpc>
                <a:spcPts val="1700"/>
              </a:lnSpc>
              <a:spcBef>
                <a:spcPts val="255"/>
              </a:spcBef>
              <a:spcAft>
                <a:spcPts val="0"/>
              </a:spcAft>
              <a:buFont typeface="Symbol"/>
              <a:buChar char="·"/>
            </a:pPr>
            <a:r>
              <a:rPr lang="en-US" sz="1400" spc="-5" dirty="0">
                <a:solidFill>
                  <a:srgbClr val="000000"/>
                </a:solidFill>
                <a:latin typeface="Arial" panose="02020603050405020304" pitchFamily="2"/>
              </a:rPr>
              <a:t>100% inspection </a:t>
            </a:r>
          </a:p>
        </p:txBody>
      </p:sp>
      <p:sp>
        <p:nvSpPr>
          <p:cNvPr id="14" name="Text Placeholder 13"/>
          <p:cNvSpPr>
            <a:spLocks noGrp="1"/>
          </p:cNvSpPr>
          <p:nvPr>
            <p:ph type="body" idx="10"/>
          </p:nvPr>
        </p:nvSpPr>
        <p:spPr>
          <a:xfrm>
            <a:off x="560705" y="3295015"/>
            <a:ext cx="7976870" cy="176530"/>
          </a:xfrm>
          <a:prstGeom prst="rect">
            <a:avLst/>
          </a:prstGeom>
          <a:noFill/>
          <a:ln w="0" cmpd="sng">
            <a:noFill/>
            <a:prstDash val="solid"/>
          </a:ln>
        </p:spPr>
        <p:txBody>
          <a:bodyPr vert="horz" lIns="0" tIns="3175" rIns="0" bIns="0" anchor="t"/>
          <a:lstStyle/>
          <a:p>
            <a:pPr marL="685800" marR="457200" indent="228600" algn="l">
              <a:lnSpc>
                <a:spcPts val="1700"/>
              </a:lnSpc>
              <a:spcAft>
                <a:spcPts val="0"/>
              </a:spcAft>
              <a:buFont typeface="Symbol"/>
              <a:buChar char="·"/>
            </a:pPr>
            <a:r>
              <a:rPr lang="en-US" sz="1400" spc="0" dirty="0">
                <a:solidFill>
                  <a:srgbClr val="000000"/>
                </a:solidFill>
                <a:latin typeface="Arial" panose="02020603050405020304" pitchFamily="2"/>
              </a:rPr>
              <a:t>If not produced within the prescribed acceptance limits could directly result in an unsafe condition</a:t>
            </a:r>
          </a:p>
        </p:txBody>
      </p:sp>
      <p:sp>
        <p:nvSpPr>
          <p:cNvPr id="15" name="Text Placeholder 14"/>
          <p:cNvSpPr>
            <a:spLocks noGrp="1"/>
          </p:cNvSpPr>
          <p:nvPr>
            <p:ph type="body" idx="10"/>
          </p:nvPr>
        </p:nvSpPr>
        <p:spPr>
          <a:xfrm>
            <a:off x="560705" y="3491547"/>
            <a:ext cx="4709310" cy="506095"/>
          </a:xfrm>
          <a:prstGeom prst="rect">
            <a:avLst/>
          </a:prstGeom>
          <a:noFill/>
          <a:ln w="0" cmpd="sng">
            <a:noFill/>
            <a:prstDash val="solid"/>
          </a:ln>
        </p:spPr>
        <p:txBody>
          <a:bodyPr vert="horz" lIns="0" tIns="0" rIns="0" bIns="0" anchor="t"/>
          <a:lstStyle/>
          <a:p>
            <a:pPr marL="228600" marR="0" indent="228600" algn="l">
              <a:lnSpc>
                <a:spcPts val="2000"/>
              </a:lnSpc>
              <a:spcBef>
                <a:spcPts val="340"/>
              </a:spcBef>
              <a:spcAft>
                <a:spcPts val="0"/>
              </a:spcAft>
              <a:buFont typeface="Symbol"/>
              <a:buChar char="·"/>
            </a:pPr>
            <a:endParaRPr lang="en-US" sz="1600" b="1" spc="-20" dirty="0">
              <a:solidFill>
                <a:srgbClr val="000000"/>
              </a:solidFill>
              <a:latin typeface="Arial" panose="02020603050405020304" pitchFamily="2"/>
            </a:endParaRPr>
          </a:p>
          <a:p>
            <a:pPr marL="228600" marR="0" indent="228600" algn="l">
              <a:lnSpc>
                <a:spcPts val="2000"/>
              </a:lnSpc>
              <a:spcBef>
                <a:spcPts val="340"/>
              </a:spcBef>
              <a:spcAft>
                <a:spcPts val="0"/>
              </a:spcAft>
              <a:buFont typeface="Symbol"/>
              <a:buChar char="·"/>
            </a:pPr>
            <a:r>
              <a:rPr lang="en-US" sz="1600" b="1" spc="-20" dirty="0">
                <a:solidFill>
                  <a:srgbClr val="000000"/>
                </a:solidFill>
                <a:latin typeface="Arial" panose="02020603050405020304" pitchFamily="2"/>
              </a:rPr>
              <a:t>Critical To Safety Characteristic </a:t>
            </a:r>
          </a:p>
        </p:txBody>
      </p:sp>
      <p:sp>
        <p:nvSpPr>
          <p:cNvPr id="16" name="Text Placeholder 15"/>
          <p:cNvSpPr>
            <a:spLocks noGrp="1"/>
          </p:cNvSpPr>
          <p:nvPr>
            <p:ph type="body" idx="10"/>
          </p:nvPr>
        </p:nvSpPr>
        <p:spPr>
          <a:xfrm>
            <a:off x="560705" y="3977640"/>
            <a:ext cx="5498068" cy="335280"/>
          </a:xfrm>
          <a:prstGeom prst="rect">
            <a:avLst/>
          </a:prstGeom>
          <a:noFill/>
          <a:ln w="0" cmpd="sng">
            <a:noFill/>
            <a:prstDash val="solid"/>
          </a:ln>
        </p:spPr>
        <p:txBody>
          <a:bodyPr vert="horz" lIns="0" tIns="32385" rIns="0" bIns="0" anchor="t"/>
          <a:lstStyle/>
          <a:p>
            <a:pPr marL="685800" marR="0" indent="228600" algn="l">
              <a:lnSpc>
                <a:spcPts val="1700"/>
              </a:lnSpc>
              <a:spcAft>
                <a:spcPts val="0"/>
              </a:spcAft>
              <a:buFont typeface="Symbol"/>
              <a:buChar char="·"/>
            </a:pPr>
            <a:r>
              <a:rPr lang="en-US" sz="1400" spc="-15" dirty="0">
                <a:solidFill>
                  <a:srgbClr val="000000"/>
                </a:solidFill>
                <a:latin typeface="Arial" panose="02020603050405020304" pitchFamily="2"/>
              </a:rPr>
              <a:t>Safety Function defined on procurement spec or drawing </a:t>
            </a:r>
          </a:p>
        </p:txBody>
      </p:sp>
      <p:sp>
        <p:nvSpPr>
          <p:cNvPr id="17" name="Text Placeholder 16"/>
          <p:cNvSpPr>
            <a:spLocks noGrp="1"/>
          </p:cNvSpPr>
          <p:nvPr>
            <p:ph type="body" idx="10"/>
          </p:nvPr>
        </p:nvSpPr>
        <p:spPr>
          <a:xfrm>
            <a:off x="560705" y="4312920"/>
            <a:ext cx="7976870" cy="389890"/>
          </a:xfrm>
          <a:prstGeom prst="rect">
            <a:avLst/>
          </a:prstGeom>
          <a:noFill/>
          <a:ln w="0" cmpd="sng">
            <a:noFill/>
            <a:prstDash val="solid"/>
          </a:ln>
        </p:spPr>
        <p:txBody>
          <a:bodyPr vert="horz" lIns="0" tIns="3175" rIns="0" bIns="0" anchor="t"/>
          <a:lstStyle/>
          <a:p>
            <a:pPr marL="685800" marR="0" indent="228600" algn="l">
              <a:lnSpc>
                <a:spcPts val="1700"/>
              </a:lnSpc>
              <a:spcAft>
                <a:spcPts val="0"/>
              </a:spcAft>
              <a:buFont typeface="Symbol"/>
              <a:buChar char="·"/>
            </a:pPr>
            <a:r>
              <a:rPr lang="en-US" sz="1400" spc="0">
                <a:solidFill>
                  <a:srgbClr val="000000"/>
                </a:solidFill>
                <a:latin typeface="Arial" panose="02020603050405020304" pitchFamily="2"/>
              </a:rPr>
              <a:t>Supplier design product must define characteristics to control to assure safety function is fully “viable” upon delivery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5" name="Picture 4"/>
          <p:cNvPicPr/>
          <p:nvPr/>
        </p:nvPicPr>
        <p:blipFill>
          <a:blip r:embed="rId2"/>
          <a:stretch>
            <a:fillRect/>
          </a:stretch>
        </p:blipFill>
        <p:spPr>
          <a:xfrm>
            <a:off x="374650" y="966470"/>
            <a:ext cx="3700780" cy="3998595"/>
          </a:xfrm>
          <a:prstGeom prst="rect">
            <a:avLst/>
          </a:prstGeom>
        </p:spPr>
      </p:pic>
      <p:pic>
        <p:nvPicPr>
          <p:cNvPr id="6" name="Picture 5"/>
          <p:cNvPicPr/>
          <p:nvPr/>
        </p:nvPicPr>
        <p:blipFill>
          <a:blip r:embed="rId3"/>
          <a:stretch>
            <a:fillRect/>
          </a:stretch>
        </p:blipFill>
        <p:spPr>
          <a:xfrm>
            <a:off x="4306570" y="1188720"/>
            <a:ext cx="3801110" cy="1182370"/>
          </a:xfrm>
          <a:prstGeom prst="rect">
            <a:avLst/>
          </a:prstGeom>
        </p:spPr>
      </p:pic>
      <p:pic>
        <p:nvPicPr>
          <p:cNvPr id="7" name="Picture 6"/>
          <p:cNvPicPr/>
          <p:nvPr/>
        </p:nvPicPr>
        <p:blipFill>
          <a:blip r:embed="rId4"/>
          <a:stretch>
            <a:fillRect/>
          </a:stretch>
        </p:blipFill>
        <p:spPr>
          <a:xfrm>
            <a:off x="4685030" y="2932430"/>
            <a:ext cx="3886200" cy="1471930"/>
          </a:xfrm>
          <a:prstGeom prst="rect">
            <a:avLst/>
          </a:prstGeom>
        </p:spPr>
      </p:pic>
      <p:sp>
        <p:nvSpPr>
          <p:cNvPr id="2" name="Text Placeholder 1"/>
          <p:cNvSpPr>
            <a:spLocks noGrp="1"/>
          </p:cNvSpPr>
          <p:nvPr>
            <p:ph type="body" idx="10"/>
          </p:nvPr>
        </p:nvSpPr>
        <p:spPr>
          <a:xfrm>
            <a:off x="570230" y="469900"/>
            <a:ext cx="3733800" cy="496570"/>
          </a:xfrm>
          <a:prstGeom prst="rect">
            <a:avLst/>
          </a:prstGeom>
          <a:noFill/>
          <a:ln w="0" cmpd="sng">
            <a:noFill/>
            <a:prstDash val="solid"/>
          </a:ln>
        </p:spPr>
        <p:txBody>
          <a:bodyPr vert="horz" lIns="0" tIns="6350" rIns="0" bIns="0" anchor="t"/>
          <a:lstStyle/>
          <a:p>
            <a:pPr marL="0" marR="0" indent="0" algn="l">
              <a:lnSpc>
                <a:spcPts val="2700"/>
              </a:lnSpc>
              <a:spcAft>
                <a:spcPts val="1075"/>
              </a:spcAft>
            </a:pPr>
            <a:r>
              <a:rPr lang="en-US" sz="2400" spc="200">
                <a:solidFill>
                  <a:srgbClr val="000000"/>
                </a:solidFill>
                <a:latin typeface="Arial" panose="02020603050405020304" pitchFamily="2"/>
              </a:rPr>
              <a:t>DRAWING EXAMPLES </a:t>
            </a:r>
          </a:p>
        </p:txBody>
      </p:sp>
      <p:graphicFrame>
        <p:nvGraphicFramePr>
          <p:cNvPr id="4" name="Table 3"/>
          <p:cNvGraphicFramePr>
            <a:graphicFrameLocks noGrp="1"/>
          </p:cNvGraphicFramePr>
          <p:nvPr/>
        </p:nvGraphicFramePr>
        <p:xfrm>
          <a:off x="374650" y="966470"/>
          <a:ext cx="8369300" cy="3999230"/>
        </p:xfrm>
        <a:graphic>
          <a:graphicData uri="http://schemas.openxmlformats.org/drawingml/2006/table">
            <a:tbl>
              <a:tblPr/>
              <a:tblGrid>
                <a:gridCol w="3816350">
                  <a:extLst>
                    <a:ext uri="{9D8B030D-6E8A-4147-A177-3AD203B41FA5}">
                      <a16:colId xmlns:a16="http://schemas.microsoft.com/office/drawing/2014/main" val="20000"/>
                    </a:ext>
                  </a:extLst>
                </a:gridCol>
                <a:gridCol w="4552950">
                  <a:extLst>
                    <a:ext uri="{9D8B030D-6E8A-4147-A177-3AD203B41FA5}">
                      <a16:colId xmlns:a16="http://schemas.microsoft.com/office/drawing/2014/main" val="20001"/>
                    </a:ext>
                  </a:extLst>
                </a:gridCol>
              </a:tblGrid>
              <a:tr h="1685290">
                <a:tc rowSpan="3">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r h="1752600">
                <a:tc vMerge="1">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1"/>
                  </a:ext>
                </a:extLst>
              </a:tr>
              <a:tr h="561340">
                <a:tc vMerge="1">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43205" indent="0" algn="r">
                        <a:lnSpc>
                          <a:spcPts val="600"/>
                        </a:lnSpc>
                        <a:spcBef>
                          <a:spcPts val="2650"/>
                        </a:spcBef>
                        <a:spcAft>
                          <a:spcPts val="0"/>
                        </a:spcAft>
                      </a:pPr>
                      <a:r>
                        <a:rPr lang="en-US" sz="600" spc="0">
                          <a:solidFill>
                            <a:srgbClr val="000000"/>
                          </a:solidFill>
                          <a:latin typeface="Arial" panose="02020603050405020304" pitchFamily="2"/>
                        </a:rPr>
                        <a:t>© 2020 Collins Aerospace </a:t>
                      </a:r>
                    </a:p>
                    <a:p>
                      <a:pPr marL="0" marR="14605" indent="0" algn="r">
                        <a:lnSpc>
                          <a:spcPts val="900"/>
                        </a:lnSpc>
                        <a:spcBef>
                          <a:spcPts val="0"/>
                        </a:spcBef>
                        <a:spcAft>
                          <a:spcPts val="260"/>
                        </a:spcAft>
                        <a:tabLst>
                          <a:tab pos="457200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6 </a:t>
                      </a:r>
                    </a:p>
                  </a:txBody>
                  <a:tcPr marL="0" marR="0" marT="0" marB="0" anchor="b">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Picture 3"/>
          <p:cNvPicPr/>
          <p:nvPr/>
        </p:nvPicPr>
        <p:blipFill>
          <a:blip r:embed="rId2"/>
          <a:stretch>
            <a:fillRect/>
          </a:stretch>
        </p:blipFill>
        <p:spPr>
          <a:xfrm>
            <a:off x="8092440" y="295910"/>
            <a:ext cx="441960" cy="447675"/>
          </a:xfrm>
          <a:prstGeom prst="rect">
            <a:avLst/>
          </a:prstGeom>
        </p:spPr>
      </p:pic>
      <p:pic>
        <p:nvPicPr>
          <p:cNvPr id="8" name="Picture 7"/>
          <p:cNvPicPr/>
          <p:nvPr/>
        </p:nvPicPr>
        <p:blipFill>
          <a:blip r:embed="rId3"/>
          <a:stretch>
            <a:fillRect/>
          </a:stretch>
        </p:blipFill>
        <p:spPr>
          <a:xfrm>
            <a:off x="466090" y="4700270"/>
            <a:ext cx="1569720" cy="264795"/>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612426704"/>
              </p:ext>
            </p:extLst>
          </p:nvPr>
        </p:nvGraphicFramePr>
        <p:xfrm>
          <a:off x="414655" y="292100"/>
          <a:ext cx="8673504" cy="831025"/>
        </p:xfrm>
        <a:graphic>
          <a:graphicData uri="http://schemas.openxmlformats.org/drawingml/2006/table">
            <a:tbl>
              <a:tblPr/>
              <a:tblGrid>
                <a:gridCol w="7956854">
                  <a:extLst>
                    <a:ext uri="{9D8B030D-6E8A-4147-A177-3AD203B41FA5}">
                      <a16:colId xmlns:a16="http://schemas.microsoft.com/office/drawing/2014/main" val="20000"/>
                    </a:ext>
                  </a:extLst>
                </a:gridCol>
                <a:gridCol w="716650">
                  <a:extLst>
                    <a:ext uri="{9D8B030D-6E8A-4147-A177-3AD203B41FA5}">
                      <a16:colId xmlns:a16="http://schemas.microsoft.com/office/drawing/2014/main" val="20001"/>
                    </a:ext>
                  </a:extLst>
                </a:gridCol>
              </a:tblGrid>
              <a:tr h="829945">
                <a:tc>
                  <a:txBody>
                    <a:bodyPr/>
                    <a:lstStyle/>
                    <a:p>
                      <a:pPr marL="137160" marR="0" indent="0" algn="l">
                        <a:lnSpc>
                          <a:spcPts val="2700"/>
                        </a:lnSpc>
                        <a:spcBef>
                          <a:spcPts val="1450"/>
                        </a:spcBef>
                        <a:spcAft>
                          <a:spcPts val="0"/>
                        </a:spcAft>
                      </a:pPr>
                      <a:r>
                        <a:rPr lang="en-US" sz="2400" spc="0" dirty="0">
                          <a:solidFill>
                            <a:srgbClr val="000000"/>
                          </a:solidFill>
                          <a:latin typeface="Arial" panose="02020603050405020304" pitchFamily="2"/>
                        </a:rPr>
                        <a:t>PROCESS FLOW</a:t>
                      </a:r>
                      <a:r>
                        <a:rPr lang="en-US" sz="1800" spc="0" dirty="0">
                          <a:solidFill>
                            <a:srgbClr val="FF0000"/>
                          </a:solidFill>
                          <a:latin typeface="Arial" panose="02020603050405020304" pitchFamily="2"/>
                        </a:rPr>
                        <a:t> </a:t>
                      </a:r>
                    </a:p>
                    <a:p>
                      <a:pPr marL="137160" marR="0" indent="0" algn="l">
                        <a:lnSpc>
                          <a:spcPts val="2700"/>
                        </a:lnSpc>
                        <a:spcBef>
                          <a:spcPts val="1450"/>
                        </a:spcBef>
                        <a:spcAft>
                          <a:spcPts val="0"/>
                        </a:spcAft>
                      </a:pPr>
                      <a:r>
                        <a:rPr lang="en-US" sz="1400" spc="0" dirty="0">
                          <a:solidFill>
                            <a:srgbClr val="E3541F"/>
                          </a:solidFill>
                          <a:latin typeface="Arial" panose="02020603050405020304" pitchFamily="2"/>
                        </a:rPr>
                        <a:t>1.</a:t>
                      </a:r>
                      <a:r>
                        <a:rPr lang="en-US" sz="100" spc="0" dirty="0">
                          <a:solidFill>
                            <a:srgbClr val="000000"/>
                          </a:solidFill>
                          <a:latin typeface="Arial" panose="02020603050405020304" pitchFamily="2"/>
                        </a:rPr>
                        <a:t> </a:t>
                      </a:r>
                      <a:r>
                        <a:rPr lang="en-US" sz="1400" spc="0" dirty="0">
                          <a:solidFill>
                            <a:srgbClr val="000000"/>
                          </a:solidFill>
                          <a:latin typeface="Arial" panose="02020603050405020304" pitchFamily="2"/>
                        </a:rPr>
                        <a:t>Identify Frozen Safety Characteristics defined on the drawing (</a:t>
                      </a:r>
                      <a:r>
                        <a:rPr lang="en-US" sz="1400" spc="0" dirty="0" err="1">
                          <a:solidFill>
                            <a:srgbClr val="000000"/>
                          </a:solidFill>
                          <a:latin typeface="Arial" panose="02020603050405020304" pitchFamily="2"/>
                        </a:rPr>
                        <a:t>flowdown</a:t>
                      </a:r>
                      <a:r>
                        <a:rPr lang="en-US" sz="1400" spc="0" dirty="0">
                          <a:solidFill>
                            <a:srgbClr val="000000"/>
                          </a:solidFill>
                          <a:latin typeface="Arial" panose="02020603050405020304" pitchFamily="2"/>
                        </a:rPr>
                        <a:t> from customer)</a:t>
                      </a:r>
                    </a:p>
                  </a:txBody>
                  <a:tcPr marL="0" marR="0" marT="0" marB="0">
                    <a:lnL w="0" cmpd="sng">
                      <a:noFill/>
                      <a:prstDash val="solid"/>
                    </a:lnL>
                    <a:lnR w="0" cmpd="sng">
                      <a:noFill/>
                      <a:prstDash val="solid"/>
                    </a:lnR>
                    <a:lnT w="0" cmpd="sng">
                      <a:noFill/>
                      <a:prstDash val="solid"/>
                    </a:lnT>
                    <a:lnB w="0" cmpd="sng">
                      <a:noFill/>
                      <a:prstDash val="solid"/>
                    </a:lnB>
                  </a:tcPr>
                </a:tc>
                <a:tc>
                  <a:txBody>
                    <a:bodyPr/>
                    <a:lstStyle/>
                    <a:p>
                      <a:endParaRPr dirty="0"/>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
        <p:nvSpPr>
          <p:cNvPr id="5" name="Text Placeholder 4"/>
          <p:cNvSpPr>
            <a:spLocks noGrp="1"/>
          </p:cNvSpPr>
          <p:nvPr>
            <p:ph type="body" idx="10"/>
          </p:nvPr>
        </p:nvSpPr>
        <p:spPr>
          <a:xfrm>
            <a:off x="414655" y="1122045"/>
            <a:ext cx="8369300" cy="3578225"/>
          </a:xfrm>
          <a:prstGeom prst="rect">
            <a:avLst/>
          </a:prstGeom>
          <a:noFill/>
          <a:ln w="0" cmpd="sng">
            <a:noFill/>
            <a:prstDash val="solid"/>
          </a:ln>
        </p:spPr>
        <p:txBody>
          <a:bodyPr vert="horz" lIns="0" tIns="0" rIns="0" bIns="0" anchor="t"/>
          <a:lstStyle/>
          <a:p>
            <a:pPr marL="822960" marR="228600" indent="228600" algn="l">
              <a:lnSpc>
                <a:spcPts val="1400"/>
              </a:lnSpc>
              <a:spcAft>
                <a:spcPts val="0"/>
              </a:spcAft>
              <a:buFont typeface="Symbol"/>
              <a:buChar char="·"/>
            </a:pPr>
            <a:r>
              <a:rPr lang="en-US" sz="1200" spc="0" dirty="0">
                <a:solidFill>
                  <a:srgbClr val="000000"/>
                </a:solidFill>
                <a:latin typeface="Arial" panose="02020603050405020304" pitchFamily="2"/>
              </a:rPr>
              <a:t>There can be multiple types of FSC’s including, Material, Special process, NDT, dimensions, torque, threads, testing, and more </a:t>
            </a:r>
          </a:p>
          <a:p>
            <a:pPr marL="822960" marR="0" indent="228600" algn="l">
              <a:lnSpc>
                <a:spcPts val="1500"/>
              </a:lnSpc>
              <a:spcBef>
                <a:spcPts val="255"/>
              </a:spcBef>
              <a:spcAft>
                <a:spcPts val="0"/>
              </a:spcAft>
              <a:buFont typeface="Symbol"/>
              <a:buChar char="·"/>
            </a:pPr>
            <a:r>
              <a:rPr lang="en-US" sz="1200" spc="0" dirty="0">
                <a:solidFill>
                  <a:srgbClr val="000000"/>
                </a:solidFill>
                <a:latin typeface="Arial" panose="02020603050405020304" pitchFamily="2"/>
              </a:rPr>
              <a:t>There may be drawings with no characteristics but reference to an imbedded Safety Part </a:t>
            </a:r>
          </a:p>
          <a:p>
            <a:pPr marL="822960" marR="0" indent="228600" algn="l">
              <a:lnSpc>
                <a:spcPts val="1500"/>
              </a:lnSpc>
              <a:spcBef>
                <a:spcPts val="250"/>
              </a:spcBef>
              <a:spcAft>
                <a:spcPts val="0"/>
              </a:spcAft>
              <a:buFont typeface="Symbol"/>
              <a:buChar char="·"/>
            </a:pPr>
            <a:r>
              <a:rPr lang="en-US" sz="1200" spc="0" dirty="0">
                <a:solidFill>
                  <a:srgbClr val="000000"/>
                </a:solidFill>
                <a:latin typeface="Arial" panose="02020603050405020304" pitchFamily="2"/>
              </a:rPr>
              <a:t>There may be drawings with no safety characteristics and no reference </a:t>
            </a:r>
          </a:p>
          <a:p>
            <a:pPr marL="137160" marR="0" indent="0" algn="l">
              <a:lnSpc>
                <a:spcPts val="1600"/>
              </a:lnSpc>
              <a:spcBef>
                <a:spcPts val="1035"/>
              </a:spcBef>
              <a:spcAft>
                <a:spcPts val="0"/>
              </a:spcAft>
              <a:tabLst>
                <a:tab pos="274320" algn="dec"/>
                <a:tab pos="502920" algn="l"/>
              </a:tabLst>
            </a:pPr>
            <a:r>
              <a:rPr lang="en-US" sz="1400" spc="0" dirty="0">
                <a:solidFill>
                  <a:srgbClr val="E3541F"/>
                </a:solidFill>
                <a:latin typeface="Arial" panose="02020603050405020304" pitchFamily="2"/>
              </a:rPr>
              <a:t>2.</a:t>
            </a:r>
            <a:r>
              <a:rPr lang="en-US" sz="100" spc="0" dirty="0">
                <a:solidFill>
                  <a:srgbClr val="000000"/>
                </a:solidFill>
                <a:latin typeface="Arial" panose="02020603050405020304" pitchFamily="2"/>
              </a:rPr>
              <a:t> </a:t>
            </a:r>
            <a:r>
              <a:rPr lang="en-US" sz="1400" spc="0" dirty="0">
                <a:solidFill>
                  <a:srgbClr val="000000"/>
                </a:solidFill>
                <a:latin typeface="Arial" panose="02020603050405020304" pitchFamily="2"/>
              </a:rPr>
              <a:t>Supplier creates proposed frozen documentation </a:t>
            </a:r>
          </a:p>
          <a:p>
            <a:pPr marL="822960" marR="228600" indent="228600" algn="l">
              <a:lnSpc>
                <a:spcPts val="1400"/>
              </a:lnSpc>
              <a:spcBef>
                <a:spcPts val="275"/>
              </a:spcBef>
              <a:spcAft>
                <a:spcPts val="0"/>
              </a:spcAft>
              <a:buFont typeface="Symbol"/>
              <a:buChar char="·"/>
            </a:pPr>
            <a:r>
              <a:rPr lang="en-US" sz="1200" spc="0" dirty="0">
                <a:solidFill>
                  <a:srgbClr val="000000"/>
                </a:solidFill>
                <a:latin typeface="Arial" panose="02020603050405020304" pitchFamily="2"/>
              </a:rPr>
              <a:t>This can include: Travelers / Routers, Operation sheets, Technique sheets, weld schedules, Sub-tier supplier documentation, Acceptance Tests Plan </a:t>
            </a:r>
          </a:p>
          <a:p>
            <a:pPr marL="822960" marR="0" indent="228600" algn="l">
              <a:lnSpc>
                <a:spcPts val="1500"/>
              </a:lnSpc>
              <a:spcBef>
                <a:spcPts val="250"/>
              </a:spcBef>
              <a:spcAft>
                <a:spcPts val="0"/>
              </a:spcAft>
              <a:buFont typeface="Symbol"/>
              <a:buChar char="·"/>
            </a:pPr>
            <a:r>
              <a:rPr lang="en-US" sz="1200" spc="0" dirty="0">
                <a:solidFill>
                  <a:srgbClr val="000000"/>
                </a:solidFill>
                <a:latin typeface="Arial" panose="02020603050405020304" pitchFamily="2"/>
              </a:rPr>
              <a:t>Supplier to include traceability as early as possible </a:t>
            </a:r>
          </a:p>
          <a:p>
            <a:pPr marL="822960" marR="182880" indent="228600" algn="l">
              <a:lnSpc>
                <a:spcPts val="1400"/>
              </a:lnSpc>
              <a:spcBef>
                <a:spcPts val="290"/>
              </a:spcBef>
              <a:spcAft>
                <a:spcPts val="0"/>
              </a:spcAft>
              <a:buFont typeface="Symbol"/>
              <a:buChar char="·"/>
            </a:pPr>
            <a:r>
              <a:rPr lang="en-US" sz="1200" spc="0" dirty="0">
                <a:solidFill>
                  <a:srgbClr val="000000"/>
                </a:solidFill>
                <a:latin typeface="Arial" panose="02020603050405020304" pitchFamily="2"/>
              </a:rPr>
              <a:t>Work with the appropriate resources to create documentation; may include </a:t>
            </a:r>
            <a:r>
              <a:rPr lang="en-US" sz="1200" spc="0" dirty="0" err="1">
                <a:solidFill>
                  <a:srgbClr val="000000"/>
                </a:solidFill>
                <a:latin typeface="Arial" panose="02020603050405020304" pitchFamily="2"/>
              </a:rPr>
              <a:t>subtiers</a:t>
            </a:r>
            <a:r>
              <a:rPr lang="en-US" sz="1200" spc="0" dirty="0">
                <a:solidFill>
                  <a:srgbClr val="000000"/>
                </a:solidFill>
                <a:latin typeface="Arial" panose="02020603050405020304" pitchFamily="2"/>
              </a:rPr>
              <a:t>, Collins’ Project Engineer, etc. </a:t>
            </a:r>
          </a:p>
          <a:p>
            <a:pPr marL="137160" marR="0" indent="0" algn="l">
              <a:lnSpc>
                <a:spcPts val="1600"/>
              </a:lnSpc>
              <a:spcBef>
                <a:spcPts val="1035"/>
              </a:spcBef>
              <a:spcAft>
                <a:spcPts val="0"/>
              </a:spcAft>
              <a:tabLst>
                <a:tab pos="274320" algn="dec"/>
                <a:tab pos="502920" algn="l"/>
              </a:tabLst>
            </a:pPr>
            <a:r>
              <a:rPr lang="en-US" sz="1400" spc="0" dirty="0">
                <a:solidFill>
                  <a:srgbClr val="E3541F"/>
                </a:solidFill>
                <a:latin typeface="Arial" panose="02020603050405020304" pitchFamily="2"/>
              </a:rPr>
              <a:t>3. </a:t>
            </a:r>
            <a:r>
              <a:rPr lang="en-US" sz="100" spc="0" dirty="0">
                <a:solidFill>
                  <a:srgbClr val="000000"/>
                </a:solidFill>
                <a:latin typeface="Arial" panose="02020603050405020304" pitchFamily="2"/>
              </a:rPr>
              <a:t> </a:t>
            </a:r>
            <a:r>
              <a:rPr lang="en-US" sz="1400" spc="0" dirty="0">
                <a:solidFill>
                  <a:srgbClr val="000000"/>
                </a:solidFill>
                <a:latin typeface="Arial" panose="02020603050405020304" pitchFamily="2"/>
              </a:rPr>
              <a:t>Confirm process is approved and frozen by Collins FPRB.</a:t>
            </a:r>
          </a:p>
        </p:txBody>
      </p:sp>
      <p:graphicFrame>
        <p:nvGraphicFramePr>
          <p:cNvPr id="7" name="Table 6"/>
          <p:cNvGraphicFramePr>
            <a:graphicFrameLocks noGrp="1"/>
          </p:cNvGraphicFramePr>
          <p:nvPr/>
        </p:nvGraphicFramePr>
        <p:xfrm>
          <a:off x="414655" y="4700270"/>
          <a:ext cx="8369300" cy="274320"/>
        </p:xfrm>
        <a:graphic>
          <a:graphicData uri="http://schemas.openxmlformats.org/drawingml/2006/table">
            <a:tbl>
              <a:tblPr/>
              <a:tblGrid>
                <a:gridCol w="1621155">
                  <a:extLst>
                    <a:ext uri="{9D8B030D-6E8A-4147-A177-3AD203B41FA5}">
                      <a16:colId xmlns:a16="http://schemas.microsoft.com/office/drawing/2014/main" val="20000"/>
                    </a:ext>
                  </a:extLst>
                </a:gridCol>
                <a:gridCol w="6748145">
                  <a:extLst>
                    <a:ext uri="{9D8B030D-6E8A-4147-A177-3AD203B41FA5}">
                      <a16:colId xmlns:a16="http://schemas.microsoft.com/office/drawing/2014/main" val="20001"/>
                    </a:ext>
                  </a:extLst>
                </a:gridCol>
              </a:tblGrid>
              <a:tr h="265430">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83210" indent="0" algn="r">
                        <a:lnSpc>
                          <a:spcPts val="600"/>
                        </a:lnSpc>
                        <a:spcBef>
                          <a:spcPts val="320"/>
                        </a:spcBef>
                        <a:spcAft>
                          <a:spcPts val="0"/>
                        </a:spcAft>
                      </a:pPr>
                      <a:r>
                        <a:rPr lang="en-US" sz="600" spc="0">
                          <a:solidFill>
                            <a:srgbClr val="000000"/>
                          </a:solidFill>
                          <a:latin typeface="Arial" panose="02020603050405020304" pitchFamily="2"/>
                        </a:rPr>
                        <a:t>© 2020 Collins Aerospace </a:t>
                      </a:r>
                    </a:p>
                    <a:p>
                      <a:pPr marL="0" marR="54610" indent="0" algn="r">
                        <a:lnSpc>
                          <a:spcPts val="900"/>
                        </a:lnSpc>
                        <a:spcBef>
                          <a:spcPts val="0"/>
                        </a:spcBef>
                        <a:spcAft>
                          <a:spcPts val="265"/>
                        </a:spcAft>
                        <a:tabLst>
                          <a:tab pos="672084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12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Picture 3"/>
          <p:cNvPicPr/>
          <p:nvPr/>
        </p:nvPicPr>
        <p:blipFill>
          <a:blip r:embed="rId2"/>
          <a:stretch>
            <a:fillRect/>
          </a:stretch>
        </p:blipFill>
        <p:spPr>
          <a:xfrm>
            <a:off x="8092440" y="295910"/>
            <a:ext cx="441960" cy="447675"/>
          </a:xfrm>
          <a:prstGeom prst="rect">
            <a:avLst/>
          </a:prstGeom>
        </p:spPr>
      </p:pic>
      <p:pic>
        <p:nvPicPr>
          <p:cNvPr id="8" name="Picture 7"/>
          <p:cNvPicPr/>
          <p:nvPr/>
        </p:nvPicPr>
        <p:blipFill>
          <a:blip r:embed="rId3"/>
          <a:stretch>
            <a:fillRect/>
          </a:stretch>
        </p:blipFill>
        <p:spPr>
          <a:xfrm>
            <a:off x="466090" y="4700270"/>
            <a:ext cx="1569720" cy="264795"/>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337823418"/>
              </p:ext>
            </p:extLst>
          </p:nvPr>
        </p:nvGraphicFramePr>
        <p:xfrm>
          <a:off x="414655" y="292100"/>
          <a:ext cx="8369300" cy="524510"/>
        </p:xfrm>
        <a:graphic>
          <a:graphicData uri="http://schemas.openxmlformats.org/drawingml/2006/table">
            <a:tbl>
              <a:tblPr/>
              <a:tblGrid>
                <a:gridCol w="7677785">
                  <a:extLst>
                    <a:ext uri="{9D8B030D-6E8A-4147-A177-3AD203B41FA5}">
                      <a16:colId xmlns:a16="http://schemas.microsoft.com/office/drawing/2014/main" val="20000"/>
                    </a:ext>
                  </a:extLst>
                </a:gridCol>
                <a:gridCol w="691515">
                  <a:extLst>
                    <a:ext uri="{9D8B030D-6E8A-4147-A177-3AD203B41FA5}">
                      <a16:colId xmlns:a16="http://schemas.microsoft.com/office/drawing/2014/main" val="20001"/>
                    </a:ext>
                  </a:extLst>
                </a:gridCol>
              </a:tblGrid>
              <a:tr h="524510">
                <a:tc>
                  <a:txBody>
                    <a:bodyPr/>
                    <a:lstStyle/>
                    <a:p>
                      <a:pPr marL="0" marR="1054735" indent="0" algn="l">
                        <a:lnSpc>
                          <a:spcPts val="2700"/>
                        </a:lnSpc>
                        <a:spcBef>
                          <a:spcPts val="1450"/>
                        </a:spcBef>
                        <a:spcAft>
                          <a:spcPts val="0"/>
                        </a:spcAft>
                      </a:pPr>
                      <a:r>
                        <a:rPr lang="en-US" sz="2400" spc="0" dirty="0">
                          <a:solidFill>
                            <a:srgbClr val="000000"/>
                          </a:solidFill>
                          <a:latin typeface="Arial" panose="02020603050405020304" pitchFamily="2"/>
                        </a:rPr>
                        <a:t>PROCESS FLOW</a:t>
                      </a:r>
                      <a:endParaRPr lang="en-US" sz="1800" strike="sngStrike" spc="0" baseline="0" dirty="0">
                        <a:solidFill>
                          <a:srgbClr val="000000"/>
                        </a:solidFill>
                        <a:latin typeface="Arial" panose="02020603050405020304" pitchFamily="2"/>
                      </a:endParaRPr>
                    </a:p>
                  </a:txBody>
                  <a:tcPr marL="0" marR="0" marT="0" marB="0" anchor="ctr">
                    <a:lnL w="0" cmpd="sng">
                      <a:noFill/>
                      <a:prstDash val="solid"/>
                    </a:lnL>
                    <a:lnR w="0" cmpd="sng">
                      <a:noFill/>
                      <a:prstDash val="solid"/>
                    </a:lnR>
                    <a:lnT w="0" cmpd="sng">
                      <a:noFill/>
                      <a:prstDash val="solid"/>
                    </a:lnT>
                    <a:lnB w="0" cmpd="sng">
                      <a:noFill/>
                      <a:prstDash val="solid"/>
                    </a:lnB>
                  </a:tcPr>
                </a:tc>
                <a:tc>
                  <a:txBody>
                    <a:bodyPr/>
                    <a:lstStyle/>
                    <a:p>
                      <a:endParaRPr dirty="0"/>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
        <p:nvSpPr>
          <p:cNvPr id="5" name="Text Placeholder 4"/>
          <p:cNvSpPr>
            <a:spLocks noGrp="1"/>
          </p:cNvSpPr>
          <p:nvPr>
            <p:ph type="body" idx="10"/>
          </p:nvPr>
        </p:nvSpPr>
        <p:spPr>
          <a:xfrm>
            <a:off x="414655" y="1182370"/>
            <a:ext cx="8369300" cy="3517900"/>
          </a:xfrm>
          <a:prstGeom prst="rect">
            <a:avLst/>
          </a:prstGeom>
          <a:noFill/>
          <a:ln w="0" cmpd="sng">
            <a:noFill/>
            <a:prstDash val="solid"/>
          </a:ln>
        </p:spPr>
        <p:txBody>
          <a:bodyPr vert="horz" lIns="0" tIns="0" rIns="0" bIns="0" anchor="t"/>
          <a:lstStyle/>
          <a:p>
            <a:pPr marL="182880" marR="0" indent="0" algn="l">
              <a:lnSpc>
                <a:spcPts val="2000"/>
              </a:lnSpc>
              <a:spcAft>
                <a:spcPts val="0"/>
              </a:spcAft>
            </a:pPr>
            <a:r>
              <a:rPr lang="en-US" sz="1800" spc="-35" dirty="0">
                <a:solidFill>
                  <a:srgbClr val="000000"/>
                </a:solidFill>
                <a:latin typeface="Arial" panose="02020603050405020304" pitchFamily="2"/>
              </a:rPr>
              <a:t>HSC16199 – FROZEN PROCESS Clarification Part I </a:t>
            </a:r>
          </a:p>
          <a:p>
            <a:pPr marL="182880" marR="0" indent="0" algn="l">
              <a:lnSpc>
                <a:spcPts val="1600"/>
              </a:lnSpc>
              <a:spcBef>
                <a:spcPts val="2430"/>
              </a:spcBef>
              <a:spcAft>
                <a:spcPts val="0"/>
              </a:spcAft>
            </a:pPr>
            <a:r>
              <a:rPr lang="en-US" sz="1400" spc="0" dirty="0">
                <a:solidFill>
                  <a:srgbClr val="000000"/>
                </a:solidFill>
                <a:latin typeface="Arial" panose="02020603050405020304" pitchFamily="2"/>
              </a:rPr>
              <a:t>There are two methods of frozen process control that may be implemented: </a:t>
            </a:r>
          </a:p>
          <a:p>
            <a:pPr marL="411480" marR="731520" indent="228600" algn="l">
              <a:lnSpc>
                <a:spcPts val="1700"/>
              </a:lnSpc>
              <a:spcBef>
                <a:spcPts val="935"/>
              </a:spcBef>
              <a:spcAft>
                <a:spcPts val="0"/>
              </a:spcAft>
              <a:buFont typeface="Symbol"/>
              <a:buChar char="·"/>
            </a:pPr>
            <a:r>
              <a:rPr lang="en-US" sz="1400" spc="-5" dirty="0">
                <a:solidFill>
                  <a:srgbClr val="000000"/>
                </a:solidFill>
                <a:latin typeface="Arial" panose="02020603050405020304" pitchFamily="2"/>
              </a:rPr>
              <a:t>Freeze the </a:t>
            </a:r>
            <a:r>
              <a:rPr lang="en-US" sz="1400" b="1" spc="-5" dirty="0">
                <a:solidFill>
                  <a:srgbClr val="000000"/>
                </a:solidFill>
                <a:latin typeface="Arial" panose="02020603050405020304" pitchFamily="2"/>
              </a:rPr>
              <a:t>“Complete” </a:t>
            </a:r>
            <a:r>
              <a:rPr lang="en-US" sz="1400" spc="-5" dirty="0">
                <a:solidFill>
                  <a:srgbClr val="000000"/>
                </a:solidFill>
                <a:latin typeface="Arial" panose="02020603050405020304" pitchFamily="2"/>
              </a:rPr>
              <a:t>process; all operations, steps, sequences, etc. in the manufacturing process document identified to produce the safety part / safety characteristic. </a:t>
            </a:r>
          </a:p>
          <a:p>
            <a:pPr marL="411480" marR="365760" indent="228600" algn="l">
              <a:lnSpc>
                <a:spcPts val="1700"/>
              </a:lnSpc>
              <a:spcBef>
                <a:spcPts val="935"/>
              </a:spcBef>
              <a:spcAft>
                <a:spcPts val="0"/>
              </a:spcAft>
              <a:buFont typeface="Symbol"/>
              <a:buChar char="·"/>
            </a:pPr>
            <a:r>
              <a:rPr lang="en-US" sz="1400" spc="0" dirty="0">
                <a:solidFill>
                  <a:srgbClr val="000000"/>
                </a:solidFill>
                <a:latin typeface="Arial" panose="02020603050405020304" pitchFamily="2"/>
              </a:rPr>
              <a:t>Freeze only </a:t>
            </a:r>
            <a:r>
              <a:rPr lang="en-US" sz="1400" b="1" spc="0" dirty="0">
                <a:solidFill>
                  <a:srgbClr val="000000"/>
                </a:solidFill>
                <a:latin typeface="Arial" panose="02020603050405020304" pitchFamily="2"/>
              </a:rPr>
              <a:t>“Selective” </a:t>
            </a:r>
            <a:r>
              <a:rPr lang="en-US" sz="1400" spc="0" dirty="0">
                <a:solidFill>
                  <a:srgbClr val="000000"/>
                </a:solidFill>
                <a:latin typeface="Arial" panose="02020603050405020304" pitchFamily="2"/>
              </a:rPr>
              <a:t>operations in the manufacturing process documents used to produce or inspect the safety characteristics </a:t>
            </a:r>
          </a:p>
          <a:p>
            <a:pPr marL="640080" marR="0" indent="228600" algn="l">
              <a:lnSpc>
                <a:spcPts val="1500"/>
              </a:lnSpc>
              <a:spcBef>
                <a:spcPts val="235"/>
              </a:spcBef>
              <a:spcAft>
                <a:spcPts val="0"/>
              </a:spcAft>
              <a:buFont typeface="Symbol"/>
              <a:buChar char="·"/>
            </a:pPr>
            <a:r>
              <a:rPr lang="en-US" sz="1200" spc="0" dirty="0">
                <a:solidFill>
                  <a:srgbClr val="000000"/>
                </a:solidFill>
                <a:latin typeface="Arial" panose="02020603050405020304" pitchFamily="2"/>
              </a:rPr>
              <a:t>Note that adding or removing an operation that is not frozen, may affect the frozen operation </a:t>
            </a:r>
          </a:p>
          <a:p>
            <a:pPr marL="182880" marR="228600" indent="0" algn="l">
              <a:lnSpc>
                <a:spcPts val="1700"/>
              </a:lnSpc>
              <a:spcBef>
                <a:spcPts val="2355"/>
              </a:spcBef>
              <a:spcAft>
                <a:spcPts val="5610"/>
              </a:spcAft>
            </a:pPr>
            <a:r>
              <a:rPr lang="en-US" sz="1400" b="1" spc="0" dirty="0">
                <a:solidFill>
                  <a:srgbClr val="000000"/>
                </a:solidFill>
                <a:latin typeface="Arial" panose="02020603050405020304" pitchFamily="2"/>
              </a:rPr>
              <a:t>The supplier may apply for their desired method but the method to be used is at the discretion of the FPRB. </a:t>
            </a:r>
          </a:p>
        </p:txBody>
      </p:sp>
      <p:graphicFrame>
        <p:nvGraphicFramePr>
          <p:cNvPr id="7" name="Table 6"/>
          <p:cNvGraphicFramePr>
            <a:graphicFrameLocks noGrp="1"/>
          </p:cNvGraphicFramePr>
          <p:nvPr/>
        </p:nvGraphicFramePr>
        <p:xfrm>
          <a:off x="414655" y="4700270"/>
          <a:ext cx="8369300" cy="274320"/>
        </p:xfrm>
        <a:graphic>
          <a:graphicData uri="http://schemas.openxmlformats.org/drawingml/2006/table">
            <a:tbl>
              <a:tblPr/>
              <a:tblGrid>
                <a:gridCol w="1621155">
                  <a:extLst>
                    <a:ext uri="{9D8B030D-6E8A-4147-A177-3AD203B41FA5}">
                      <a16:colId xmlns:a16="http://schemas.microsoft.com/office/drawing/2014/main" val="20000"/>
                    </a:ext>
                  </a:extLst>
                </a:gridCol>
                <a:gridCol w="6748145">
                  <a:extLst>
                    <a:ext uri="{9D8B030D-6E8A-4147-A177-3AD203B41FA5}">
                      <a16:colId xmlns:a16="http://schemas.microsoft.com/office/drawing/2014/main" val="20001"/>
                    </a:ext>
                  </a:extLst>
                </a:gridCol>
              </a:tblGrid>
              <a:tr h="265430">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83210" indent="0" algn="r">
                        <a:lnSpc>
                          <a:spcPts val="600"/>
                        </a:lnSpc>
                        <a:spcBef>
                          <a:spcPts val="320"/>
                        </a:spcBef>
                        <a:spcAft>
                          <a:spcPts val="0"/>
                        </a:spcAft>
                      </a:pPr>
                      <a:r>
                        <a:rPr lang="en-US" sz="600" spc="0">
                          <a:solidFill>
                            <a:srgbClr val="000000"/>
                          </a:solidFill>
                          <a:latin typeface="Arial" panose="02020603050405020304" pitchFamily="2"/>
                        </a:rPr>
                        <a:t>© 2020 Collins Aerospace </a:t>
                      </a:r>
                    </a:p>
                    <a:p>
                      <a:pPr marL="0" marR="54610" indent="0" algn="r">
                        <a:lnSpc>
                          <a:spcPts val="900"/>
                        </a:lnSpc>
                        <a:spcBef>
                          <a:spcPts val="0"/>
                        </a:spcBef>
                        <a:spcAft>
                          <a:spcPts val="265"/>
                        </a:spcAft>
                        <a:tabLst>
                          <a:tab pos="672084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13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Picture 3"/>
          <p:cNvPicPr/>
          <p:nvPr/>
        </p:nvPicPr>
        <p:blipFill>
          <a:blip r:embed="rId2"/>
          <a:stretch>
            <a:fillRect/>
          </a:stretch>
        </p:blipFill>
        <p:spPr>
          <a:xfrm>
            <a:off x="8092440" y="295910"/>
            <a:ext cx="441960" cy="447675"/>
          </a:xfrm>
          <a:prstGeom prst="rect">
            <a:avLst/>
          </a:prstGeom>
        </p:spPr>
      </p:pic>
      <p:pic>
        <p:nvPicPr>
          <p:cNvPr id="8" name="Picture 7"/>
          <p:cNvPicPr/>
          <p:nvPr/>
        </p:nvPicPr>
        <p:blipFill>
          <a:blip r:embed="rId3"/>
          <a:stretch>
            <a:fillRect/>
          </a:stretch>
        </p:blipFill>
        <p:spPr>
          <a:xfrm>
            <a:off x="466090" y="4700270"/>
            <a:ext cx="1569720" cy="264795"/>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51712071"/>
              </p:ext>
            </p:extLst>
          </p:nvPr>
        </p:nvGraphicFramePr>
        <p:xfrm>
          <a:off x="414655" y="292100"/>
          <a:ext cx="8369300" cy="524510"/>
        </p:xfrm>
        <a:graphic>
          <a:graphicData uri="http://schemas.openxmlformats.org/drawingml/2006/table">
            <a:tbl>
              <a:tblPr/>
              <a:tblGrid>
                <a:gridCol w="7677785">
                  <a:extLst>
                    <a:ext uri="{9D8B030D-6E8A-4147-A177-3AD203B41FA5}">
                      <a16:colId xmlns:a16="http://schemas.microsoft.com/office/drawing/2014/main" val="20000"/>
                    </a:ext>
                  </a:extLst>
                </a:gridCol>
                <a:gridCol w="691515">
                  <a:extLst>
                    <a:ext uri="{9D8B030D-6E8A-4147-A177-3AD203B41FA5}">
                      <a16:colId xmlns:a16="http://schemas.microsoft.com/office/drawing/2014/main" val="20001"/>
                    </a:ext>
                  </a:extLst>
                </a:gridCol>
              </a:tblGrid>
              <a:tr h="524510">
                <a:tc>
                  <a:txBody>
                    <a:bodyPr/>
                    <a:lstStyle/>
                    <a:p>
                      <a:pPr marL="0" marR="1054735" indent="0" algn="l">
                        <a:lnSpc>
                          <a:spcPts val="2700"/>
                        </a:lnSpc>
                        <a:spcBef>
                          <a:spcPts val="1450"/>
                        </a:spcBef>
                        <a:spcAft>
                          <a:spcPts val="0"/>
                        </a:spcAft>
                      </a:pPr>
                      <a:r>
                        <a:rPr lang="en-US" sz="2400" spc="0" dirty="0">
                          <a:solidFill>
                            <a:srgbClr val="000000"/>
                          </a:solidFill>
                          <a:latin typeface="Arial" panose="02020603050405020304" pitchFamily="2"/>
                        </a:rPr>
                        <a:t>PROCESS FLOW</a:t>
                      </a:r>
                      <a:endParaRPr lang="en-US" sz="1800" strike="sngStrike" spc="0" dirty="0">
                        <a:solidFill>
                          <a:srgbClr val="000000"/>
                        </a:solidFill>
                        <a:latin typeface="Arial" panose="02020603050405020304" pitchFamily="2"/>
                      </a:endParaRPr>
                    </a:p>
                  </a:txBody>
                  <a:tcPr marL="0" marR="0" marT="0" marB="0" anchor="ctr">
                    <a:lnL w="0" cmpd="sng">
                      <a:noFill/>
                      <a:prstDash val="solid"/>
                    </a:lnL>
                    <a:lnR w="0" cmpd="sng">
                      <a:noFill/>
                      <a:prstDash val="solid"/>
                    </a:lnR>
                    <a:lnT w="0" cmpd="sng">
                      <a:noFill/>
                      <a:prstDash val="solid"/>
                    </a:lnT>
                    <a:lnB w="0" cmpd="sng">
                      <a:noFill/>
                      <a:prstDash val="solid"/>
                    </a:lnB>
                  </a:tcPr>
                </a:tc>
                <a:tc>
                  <a:txBody>
                    <a:bodyPr/>
                    <a:lstStyle/>
                    <a:p>
                      <a:endParaRPr dirty="0"/>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
        <p:nvSpPr>
          <p:cNvPr id="5" name="Text Placeholder 4"/>
          <p:cNvSpPr>
            <a:spLocks noGrp="1"/>
          </p:cNvSpPr>
          <p:nvPr>
            <p:ph type="body" idx="10"/>
          </p:nvPr>
        </p:nvSpPr>
        <p:spPr>
          <a:xfrm>
            <a:off x="414655" y="1182370"/>
            <a:ext cx="8369300" cy="3517900"/>
          </a:xfrm>
          <a:prstGeom prst="rect">
            <a:avLst/>
          </a:prstGeom>
          <a:noFill/>
          <a:ln w="0" cmpd="sng">
            <a:noFill/>
            <a:prstDash val="solid"/>
          </a:ln>
        </p:spPr>
        <p:txBody>
          <a:bodyPr vert="horz" lIns="0" tIns="0" rIns="0" bIns="0" anchor="t"/>
          <a:lstStyle/>
          <a:p>
            <a:pPr marL="182880" marR="0" indent="0" algn="l">
              <a:lnSpc>
                <a:spcPts val="2000"/>
              </a:lnSpc>
              <a:spcAft>
                <a:spcPts val="0"/>
              </a:spcAft>
            </a:pPr>
            <a:r>
              <a:rPr lang="en-US" sz="1800" spc="-35" dirty="0">
                <a:solidFill>
                  <a:srgbClr val="000000"/>
                </a:solidFill>
                <a:latin typeface="Arial" panose="02020603050405020304" pitchFamily="2"/>
              </a:rPr>
              <a:t>HSC16199 – FROZEN PROCESS Clarification Part II </a:t>
            </a:r>
          </a:p>
          <a:p>
            <a:pPr marL="182880" marR="777240" indent="0" algn="l">
              <a:lnSpc>
                <a:spcPts val="1700"/>
              </a:lnSpc>
              <a:spcBef>
                <a:spcPts val="2325"/>
              </a:spcBef>
              <a:spcAft>
                <a:spcPts val="0"/>
              </a:spcAft>
            </a:pPr>
            <a:r>
              <a:rPr lang="en-US" sz="1400" spc="0" dirty="0">
                <a:solidFill>
                  <a:srgbClr val="000000"/>
                </a:solidFill>
                <a:latin typeface="Arial" panose="02020603050405020304" pitchFamily="2"/>
              </a:rPr>
              <a:t>Include a statement of the method of Frozen Process applied, “Complete” or “Selective” on the supplier documents: </a:t>
            </a:r>
          </a:p>
          <a:p>
            <a:pPr marL="411480" marR="411480" indent="228600" algn="l">
              <a:lnSpc>
                <a:spcPts val="1700"/>
              </a:lnSpc>
              <a:spcBef>
                <a:spcPts val="935"/>
              </a:spcBef>
              <a:spcAft>
                <a:spcPts val="0"/>
              </a:spcAft>
              <a:buFont typeface="Symbol"/>
              <a:buChar char="·"/>
            </a:pPr>
            <a:r>
              <a:rPr lang="en-US" sz="1400" spc="0" dirty="0">
                <a:solidFill>
                  <a:srgbClr val="000000"/>
                </a:solidFill>
                <a:latin typeface="Arial" panose="02020603050405020304" pitchFamily="2"/>
              </a:rPr>
              <a:t>For </a:t>
            </a:r>
            <a:r>
              <a:rPr lang="en-US" sz="1400" b="1" spc="0" dirty="0">
                <a:solidFill>
                  <a:srgbClr val="000000"/>
                </a:solidFill>
                <a:latin typeface="Arial" panose="02020603050405020304" pitchFamily="2"/>
              </a:rPr>
              <a:t>“Complete” </a:t>
            </a:r>
            <a:r>
              <a:rPr lang="en-US" sz="1400" spc="0" dirty="0">
                <a:solidFill>
                  <a:srgbClr val="000000"/>
                </a:solidFill>
                <a:latin typeface="Arial" panose="02020603050405020304" pitchFamily="2"/>
              </a:rPr>
              <a:t>it shall include a statement such as “Complete Frozen Process”, no changes to operations or manufacturing sequence without FPRB approval. </a:t>
            </a:r>
          </a:p>
          <a:p>
            <a:pPr marL="411480" marR="0" indent="228600" algn="l">
              <a:lnSpc>
                <a:spcPts val="1700"/>
              </a:lnSpc>
              <a:spcBef>
                <a:spcPts val="895"/>
              </a:spcBef>
              <a:spcAft>
                <a:spcPts val="0"/>
              </a:spcAft>
              <a:buFont typeface="Symbol"/>
              <a:buChar char="·"/>
            </a:pPr>
            <a:r>
              <a:rPr lang="en-US" sz="1400" spc="0" dirty="0">
                <a:solidFill>
                  <a:srgbClr val="000000"/>
                </a:solidFill>
                <a:latin typeface="Arial" panose="02020603050405020304" pitchFamily="2"/>
              </a:rPr>
              <a:t>For </a:t>
            </a:r>
            <a:r>
              <a:rPr lang="en-US" sz="1400" b="1" spc="0" dirty="0">
                <a:solidFill>
                  <a:srgbClr val="000000"/>
                </a:solidFill>
                <a:latin typeface="Arial" panose="02020603050405020304" pitchFamily="2"/>
              </a:rPr>
              <a:t>“Selective” </a:t>
            </a:r>
            <a:r>
              <a:rPr lang="en-US" sz="1400" spc="0" dirty="0">
                <a:solidFill>
                  <a:srgbClr val="000000"/>
                </a:solidFill>
                <a:latin typeface="Arial" panose="02020603050405020304" pitchFamily="2"/>
              </a:rPr>
              <a:t>it shall include statements that will: </a:t>
            </a:r>
          </a:p>
          <a:p>
            <a:pPr marL="868680" marR="0" indent="228600" algn="l">
              <a:lnSpc>
                <a:spcPts val="1500"/>
              </a:lnSpc>
              <a:spcBef>
                <a:spcPts val="245"/>
              </a:spcBef>
              <a:spcAft>
                <a:spcPts val="0"/>
              </a:spcAft>
              <a:buFont typeface="Symbol"/>
              <a:buChar char="·"/>
            </a:pPr>
            <a:r>
              <a:rPr lang="en-US" sz="1200" spc="0" dirty="0">
                <a:solidFill>
                  <a:srgbClr val="000000"/>
                </a:solidFill>
                <a:latin typeface="Arial" panose="02020603050405020304" pitchFamily="2"/>
              </a:rPr>
              <a:t>Identify each process element (operations, weld schedules, technique sheets, etc.) that is frozen. </a:t>
            </a:r>
          </a:p>
          <a:p>
            <a:pPr marL="868680" marR="137160" indent="228600" algn="l">
              <a:lnSpc>
                <a:spcPts val="1400"/>
              </a:lnSpc>
              <a:spcBef>
                <a:spcPts val="290"/>
              </a:spcBef>
              <a:spcAft>
                <a:spcPts val="8165"/>
              </a:spcAft>
              <a:buFont typeface="Symbol"/>
              <a:buChar char="·"/>
            </a:pPr>
            <a:r>
              <a:rPr lang="en-US" sz="1200" spc="0" dirty="0">
                <a:solidFill>
                  <a:srgbClr val="000000"/>
                </a:solidFill>
                <a:latin typeface="Arial" panose="02020603050405020304" pitchFamily="2"/>
              </a:rPr>
              <a:t>Identify the portion of the process sequence, if any, that is frozen (i.e. “Entire Sequence is frozen” or “Order of frozen processes is frozen” or “Sequence is not frozen and may be done in any order”). </a:t>
            </a:r>
          </a:p>
        </p:txBody>
      </p:sp>
      <p:graphicFrame>
        <p:nvGraphicFramePr>
          <p:cNvPr id="7" name="Table 6"/>
          <p:cNvGraphicFramePr>
            <a:graphicFrameLocks noGrp="1"/>
          </p:cNvGraphicFramePr>
          <p:nvPr/>
        </p:nvGraphicFramePr>
        <p:xfrm>
          <a:off x="414655" y="4700270"/>
          <a:ext cx="8369300" cy="274320"/>
        </p:xfrm>
        <a:graphic>
          <a:graphicData uri="http://schemas.openxmlformats.org/drawingml/2006/table">
            <a:tbl>
              <a:tblPr/>
              <a:tblGrid>
                <a:gridCol w="1621155">
                  <a:extLst>
                    <a:ext uri="{9D8B030D-6E8A-4147-A177-3AD203B41FA5}">
                      <a16:colId xmlns:a16="http://schemas.microsoft.com/office/drawing/2014/main" val="20000"/>
                    </a:ext>
                  </a:extLst>
                </a:gridCol>
                <a:gridCol w="6748145">
                  <a:extLst>
                    <a:ext uri="{9D8B030D-6E8A-4147-A177-3AD203B41FA5}">
                      <a16:colId xmlns:a16="http://schemas.microsoft.com/office/drawing/2014/main" val="20001"/>
                    </a:ext>
                  </a:extLst>
                </a:gridCol>
              </a:tblGrid>
              <a:tr h="265430">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0" marR="283210" indent="0" algn="r">
                        <a:lnSpc>
                          <a:spcPts val="600"/>
                        </a:lnSpc>
                        <a:spcBef>
                          <a:spcPts val="320"/>
                        </a:spcBef>
                        <a:spcAft>
                          <a:spcPts val="0"/>
                        </a:spcAft>
                      </a:pPr>
                      <a:r>
                        <a:rPr lang="en-US" sz="600" spc="0">
                          <a:solidFill>
                            <a:srgbClr val="000000"/>
                          </a:solidFill>
                          <a:latin typeface="Arial" panose="02020603050405020304" pitchFamily="2"/>
                        </a:rPr>
                        <a:t>© 2020 Collins Aerospace </a:t>
                      </a:r>
                    </a:p>
                    <a:p>
                      <a:pPr marL="0" marR="54610" indent="0" algn="r">
                        <a:lnSpc>
                          <a:spcPts val="900"/>
                        </a:lnSpc>
                        <a:spcBef>
                          <a:spcPts val="0"/>
                        </a:spcBef>
                        <a:spcAft>
                          <a:spcPts val="265"/>
                        </a:spcAft>
                        <a:tabLst>
                          <a:tab pos="6720840" algn="r"/>
                        </a:tabLst>
                      </a:pPr>
                      <a:r>
                        <a:rPr lang="en-US" sz="600" spc="0">
                          <a:solidFill>
                            <a:srgbClr val="E3541F"/>
                          </a:solidFill>
                          <a:latin typeface="Arial" panose="02020603050405020304" pitchFamily="2"/>
                        </a:rPr>
                        <a:t>Collins Aerospace Proprietary. This document contains no export controlled technical data.</a:t>
                      </a:r>
                      <a:r>
                        <a:rPr lang="en-US" sz="100" spc="0">
                          <a:solidFill>
                            <a:srgbClr val="000000"/>
                          </a:solidFill>
                          <a:latin typeface="Arial" panose="02020603050405020304" pitchFamily="2"/>
                        </a:rPr>
                        <a:t> </a:t>
                      </a:r>
                      <a:r>
                        <a:rPr lang="en-US" sz="700" spc="0">
                          <a:solidFill>
                            <a:srgbClr val="000000"/>
                          </a:solidFill>
                          <a:latin typeface="Arial" panose="02020603050405020304" pitchFamily="2"/>
                        </a:rPr>
                        <a:t>14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default 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1822</TotalTime>
  <Words>1757</Words>
  <Application>Microsoft Office PowerPoint</Application>
  <PresentationFormat>Custom</PresentationFormat>
  <Paragraphs>168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Symbol</vt:lpstr>
      <vt:lpstr>Verdana</vt:lpstr>
      <vt:lpstr>default layout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Whalen, Theodore P                            Collins</dc:creator>
  <cp:lastModifiedBy>Foley, Christine                            Collins</cp:lastModifiedBy>
  <cp:revision>8</cp:revision>
  <dcterms:modified xsi:type="dcterms:W3CDTF">2024-01-23T12:19:53Z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52a58468-d950-4d86-862d-e4077252ab5f</vt:lpwstr>
  </property>
</Properties>
</file>