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2"/>
  </p:notesMasterIdLst>
  <p:handoutMasterIdLst>
    <p:handoutMasterId r:id="rId33"/>
  </p:handoutMasterIdLst>
  <p:sldIdLst>
    <p:sldId id="534" r:id="rId4"/>
    <p:sldId id="535" r:id="rId5"/>
    <p:sldId id="267" r:id="rId6"/>
    <p:sldId id="269" r:id="rId7"/>
    <p:sldId id="422" r:id="rId8"/>
    <p:sldId id="423" r:id="rId9"/>
    <p:sldId id="503" r:id="rId10"/>
    <p:sldId id="532" r:id="rId11"/>
    <p:sldId id="506" r:id="rId12"/>
    <p:sldId id="507" r:id="rId13"/>
    <p:sldId id="508"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4" r:id="rId30"/>
    <p:sldId id="4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Avitabile" initials="AA" lastIdx="1" clrIdx="0">
    <p:extLst>
      <p:ext uri="{19B8F6BF-5375-455C-9EA6-DF929625EA0E}">
        <p15:presenceInfo xmlns:p15="http://schemas.microsoft.com/office/powerpoint/2012/main" userId="S-1-5-21-1214440339-861567501-682003330-136594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40AE29"/>
    <a:srgbClr val="F2F2F2"/>
    <a:srgbClr val="BFC1C2"/>
    <a:srgbClr val="B1B3B3"/>
    <a:srgbClr val="DFE0E0"/>
    <a:srgbClr val="CE1126"/>
    <a:srgbClr val="D9D9D6"/>
    <a:srgbClr val="9ABEAA"/>
    <a:srgbClr val="908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napToGrid="0">
      <p:cViewPr varScale="1">
        <p:scale>
          <a:sx n="75" d="100"/>
          <a:sy n="75" d="100"/>
        </p:scale>
        <p:origin x="284" y="56"/>
      </p:cViewPr>
      <p:guideLst>
        <p:guide orient="horz" pos="4080"/>
        <p:guide pos="3840"/>
      </p:guideLst>
    </p:cSldViewPr>
  </p:slideViewPr>
  <p:outlineViewPr>
    <p:cViewPr>
      <p:scale>
        <a:sx n="33" d="100"/>
        <a:sy n="33" d="100"/>
      </p:scale>
      <p:origin x="0" y="-168"/>
    </p:cViewPr>
  </p:outlineViewPr>
  <p:notesTextViewPr>
    <p:cViewPr>
      <p:scale>
        <a:sx n="125" d="100"/>
        <a:sy n="125" d="100"/>
      </p:scale>
      <p:origin x="0" y="0"/>
    </p:cViewPr>
  </p:notesTextViewPr>
  <p:sorterViewPr>
    <p:cViewPr varScale="1">
      <p:scale>
        <a:sx n="1" d="1"/>
        <a:sy n="1" d="1"/>
      </p:scale>
      <p:origin x="0" y="-1290"/>
    </p:cViewPr>
  </p:sorterViewPr>
  <p:notesViewPr>
    <p:cSldViewPr snapToGrid="0" showGuides="1">
      <p:cViewPr>
        <p:scale>
          <a:sx n="70" d="100"/>
          <a:sy n="70" d="100"/>
        </p:scale>
        <p:origin x="4434" y="14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oter Placeholder 11"/>
          <p:cNvSpPr>
            <a:spLocks noGrp="1"/>
          </p:cNvSpPr>
          <p:nvPr>
            <p:ph type="ftr" sz="quarter" idx="2"/>
          </p:nvPr>
        </p:nvSpPr>
        <p:spPr>
          <a:xfrm>
            <a:off x="0" y="8855038"/>
            <a:ext cx="6858000" cy="276999"/>
          </a:xfrm>
          <a:prstGeom prst="rect">
            <a:avLst/>
          </a:prstGeom>
        </p:spPr>
        <p:txBody>
          <a:bodyPr vert="horz" lIns="91440" tIns="45720" rIns="91440" bIns="45720" rtlCol="0" anchor="b">
            <a:spAutoFit/>
          </a:bodyPr>
          <a:lstStyle>
            <a:lvl1pPr algn="l">
              <a:defRPr sz="1200"/>
            </a:lvl1pPr>
          </a:lstStyle>
          <a:p>
            <a:pPr algn="ctr"/>
            <a:endParaRPr lang="en-US" dirty="0"/>
          </a:p>
        </p:txBody>
      </p:sp>
      <p:sp>
        <p:nvSpPr>
          <p:cNvPr id="13" name="Slide Number Placeholder 12"/>
          <p:cNvSpPr>
            <a:spLocks noGrp="1"/>
          </p:cNvSpPr>
          <p:nvPr>
            <p:ph type="sldNum" sz="quarter" idx="3"/>
          </p:nvPr>
        </p:nvSpPr>
        <p:spPr>
          <a:xfrm>
            <a:off x="3886200" y="0"/>
            <a:ext cx="2971800" cy="458787"/>
          </a:xfrm>
          <a:prstGeom prst="rect">
            <a:avLst/>
          </a:prstGeom>
        </p:spPr>
        <p:txBody>
          <a:bodyPr vert="horz" lIns="91440" tIns="45720" rIns="91440" bIns="45720" rtlCol="0" anchor="b"/>
          <a:lstStyle>
            <a:lvl1pPr algn="r">
              <a:defRPr sz="1200"/>
            </a:lvl1pPr>
          </a:lstStyle>
          <a:p>
            <a:fld id="{138C58B0-FFE9-437E-B2CB-216DAFA841B5}" type="slidenum">
              <a:rPr lang="en-US" smtClean="0"/>
              <a:t>‹#›</a:t>
            </a:fld>
            <a:endParaRPr lang="en-US"/>
          </a:p>
        </p:txBody>
      </p:sp>
    </p:spTree>
    <p:extLst>
      <p:ext uri="{BB962C8B-B14F-4D97-AF65-F5344CB8AC3E}">
        <p14:creationId xmlns:p14="http://schemas.microsoft.com/office/powerpoint/2010/main" val="2414966732"/>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2" pos="288" userDrawn="1">
          <p15:clr>
            <a:srgbClr val="F26B43"/>
          </p15:clr>
        </p15:guide>
        <p15:guide id="3" pos="40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2624" y="692622"/>
            <a:ext cx="5517676" cy="31036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012556"/>
            <a:ext cx="5524500" cy="4094214"/>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p:cNvSpPr>
            <a:spLocks noGrp="1"/>
          </p:cNvSpPr>
          <p:nvPr>
            <p:ph type="ftr" sz="quarter" idx="4"/>
          </p:nvPr>
        </p:nvSpPr>
        <p:spPr>
          <a:xfrm>
            <a:off x="0" y="8774668"/>
            <a:ext cx="6858000" cy="369332"/>
          </a:xfrm>
          <a:prstGeom prst="rect">
            <a:avLst/>
          </a:prstGeom>
        </p:spPr>
        <p:txBody>
          <a:bodyPr vert="horz" lIns="91440" tIns="45720" rIns="91440" bIns="45720" rtlCol="0" anchor="b">
            <a:spAutoFit/>
          </a:bodyPr>
          <a:lstStyle>
            <a:lvl1pPr algn="ctr">
              <a:defRPr lang="en-US"/>
            </a:lvl1pPr>
          </a:lstStyle>
          <a:p>
            <a:endParaRPr lang="en-US"/>
          </a:p>
        </p:txBody>
      </p:sp>
      <p:sp>
        <p:nvSpPr>
          <p:cNvPr id="15" name="Slide Number Placeholder 14"/>
          <p:cNvSpPr>
            <a:spLocks noGrp="1"/>
          </p:cNvSpPr>
          <p:nvPr>
            <p:ph type="sldNum" sz="quarter" idx="5"/>
          </p:nvPr>
        </p:nvSpPr>
        <p:spPr>
          <a:xfrm>
            <a:off x="3886200" y="9183"/>
            <a:ext cx="2971800" cy="458787"/>
          </a:xfrm>
          <a:prstGeom prst="rect">
            <a:avLst/>
          </a:prstGeom>
        </p:spPr>
        <p:txBody>
          <a:bodyPr vert="horz" lIns="91440" tIns="45720" rIns="91440" bIns="45720" rtlCol="0" anchor="b"/>
          <a:lstStyle>
            <a:lvl1pPr algn="r">
              <a:defRPr sz="1200"/>
            </a:lvl1pPr>
          </a:lstStyle>
          <a:p>
            <a:fld id="{56AF3A09-0EB5-429E-B7D0-FB28A7726D23}" type="slidenum">
              <a:rPr lang="en-US" smtClean="0"/>
              <a:t>‹#›</a:t>
            </a:fld>
            <a:endParaRPr lang="en-US"/>
          </a:p>
        </p:txBody>
      </p:sp>
    </p:spTree>
    <p:extLst>
      <p:ext uri="{BB962C8B-B14F-4D97-AF65-F5344CB8AC3E}">
        <p14:creationId xmlns:p14="http://schemas.microsoft.com/office/powerpoint/2010/main" val="2302219137"/>
      </p:ext>
    </p:extLst>
  </p:cSld>
  <p:clrMap bg1="lt1" tx1="dk1" bg2="lt2" tx2="dk2" accent1="accent1" accent2="accent2" accent3="accent3" accent4="accent4" accent5="accent5" accent6="accent6" hlink="hlink" folHlink="folHlink"/>
  <p:hf dt="0"/>
  <p:notesStyle>
    <a:lvl1pPr marL="115888"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1pPr>
    <a:lvl2pPr marL="287338" indent="-117475"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2pPr>
    <a:lvl3pPr marL="457200"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3pPr>
    <a:lvl4pPr marL="627063"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4pPr>
    <a:lvl5pPr marL="860425" indent="-171450"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432" userDrawn="1">
          <p15:clr>
            <a:srgbClr val="F26B43"/>
          </p15:clr>
        </p15:guide>
        <p15:guide id="2" pos="39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869B46-3588-4EA0-9AA7-7A50DF840358}"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13</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14</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15</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16</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17</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18</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19</a:t>
            </a:fld>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20</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21</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22</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6CDECF-7E30-4E0F-9855-C3B80FA55EFF}"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23</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24</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25</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26</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27</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Fake data</a:t>
            </a:r>
          </a:p>
          <a:p>
            <a:pPr eaLnBrk="1" hangingPunct="1">
              <a:spcBef>
                <a:spcPct val="0"/>
              </a:spcBef>
            </a:pPr>
            <a:endParaRPr lang="en-US" dirty="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135A32-7C7C-469E-929B-F5CD81AC873E}"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56DC60-63D3-4BF9-AA83-90B52E9A00A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4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DA5EA27-4D6D-401A-8436-A7252AE64BBF}" type="slidenum">
              <a:rPr lang="en-US" sz="1200"/>
              <a:pPr algn="r"/>
              <a:t>7</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692150" y="692150"/>
            <a:ext cx="5518150" cy="3103563"/>
          </a:xfrm>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DBF0D-2D47-462B-B2F0-6F5B6B00690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7729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9</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10</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11</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692150" y="692150"/>
            <a:ext cx="5518150" cy="3103563"/>
          </a:xfrm>
          <a:ln/>
        </p:spPr>
      </p:sp>
      <p:sp>
        <p:nvSpPr>
          <p:cNvPr id="103427" name="Notes Placeholder 2"/>
          <p:cNvSpPr>
            <a:spLocks noGrp="1"/>
          </p:cNvSpPr>
          <p:nvPr>
            <p:ph type="body" idx="1"/>
          </p:nvPr>
        </p:nvSpPr>
        <p:spPr>
          <a:noFill/>
          <a:ln/>
        </p:spPr>
        <p:txBody>
          <a:bodyPr lIns="91438" tIns="45719" rIns="91438" bIns="45719"/>
          <a:lstStyle/>
          <a:p>
            <a:pPr defTabSz="903976" eaLnBrk="1" hangingPunct="1">
              <a:spcBef>
                <a:spcPct val="0"/>
              </a:spcBef>
              <a:defRPr/>
            </a:pPr>
            <a:r>
              <a:rPr lang="en-US" dirty="0"/>
              <a:t>All </a:t>
            </a:r>
            <a:r>
              <a:rPr lang="en-US" baseline="0" dirty="0"/>
              <a:t>fake data.</a:t>
            </a:r>
            <a:endParaRPr lang="en-US" dirty="0"/>
          </a:p>
          <a:p>
            <a:pPr eaLnBrk="1" hangingPunct="1">
              <a:spcBef>
                <a:spcPct val="0"/>
              </a:spcBef>
            </a:pPr>
            <a:endParaRPr lang="en-US" dirty="0"/>
          </a:p>
        </p:txBody>
      </p:sp>
      <p:sp>
        <p:nvSpPr>
          <p:cNvPr id="103428" name="Slide Number Placeholder 3"/>
          <p:cNvSpPr txBox="1">
            <a:spLocks noGrp="1"/>
          </p:cNvSpPr>
          <p:nvPr/>
        </p:nvSpPr>
        <p:spPr bwMode="auto">
          <a:xfrm>
            <a:off x="3884842" y="8685071"/>
            <a:ext cx="2971592" cy="457358"/>
          </a:xfrm>
          <a:prstGeom prst="rect">
            <a:avLst/>
          </a:prstGeom>
          <a:noFill/>
          <a:ln w="9525">
            <a:noFill/>
            <a:miter lim="800000"/>
            <a:headEnd/>
            <a:tailEnd/>
          </a:ln>
        </p:spPr>
        <p:txBody>
          <a:bodyPr lIns="91438" tIns="45719" rIns="91438" bIns="45719" anchor="b"/>
          <a:lstStyle/>
          <a:p>
            <a:pPr algn="r" defTabSz="914962"/>
            <a:fld id="{2BC6CD54-8619-4495-B7B4-733E074B2FD7}" type="slidenum">
              <a:rPr lang="en-US" sz="1200"/>
              <a:pPr algn="r" defTabSz="914962"/>
              <a:t>12</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llins Cover: Logo">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49D2D5C-5099-6840-9993-0DB5894D7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13810" y="2579326"/>
            <a:ext cx="7761201" cy="1313434"/>
          </a:xfrm>
          <a:prstGeom prst="rect">
            <a:avLst/>
          </a:prstGeom>
        </p:spPr>
      </p:pic>
      <p:cxnSp>
        <p:nvCxnSpPr>
          <p:cNvPr id="7" name="Straight Connector 6">
            <a:extLst>
              <a:ext uri="{FF2B5EF4-FFF2-40B4-BE49-F238E27FC236}">
                <a16:creationId xmlns:a16="http://schemas.microsoft.com/office/drawing/2014/main" id="{C4EA3825-3564-6247-895B-B0B7ED3761B6}"/>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0E274189-EC72-6748-B5E6-F9DEE34AF2D1}"/>
              </a:ext>
            </a:extLst>
          </p:cNvPr>
          <p:cNvSpPr>
            <a:spLocks noGrp="1"/>
          </p:cNvSpPr>
          <p:nvPr>
            <p:ph type="ftr" sz="quarter" idx="10"/>
          </p:nvPr>
        </p:nvSpPr>
        <p:spPr/>
        <p:txBody>
          <a:bodyPr/>
          <a:lstStyle/>
          <a:p>
            <a:r>
              <a:rPr lang="en-US"/>
              <a:t>© 2023 Collins Aerospace  |  Collins Aerospace proprietary.  |  This document contains no export controlled technical data.</a:t>
            </a:r>
            <a:endParaRPr lang="en-US" dirty="0"/>
          </a:p>
        </p:txBody>
      </p:sp>
    </p:spTree>
    <p:extLst>
      <p:ext uri="{BB962C8B-B14F-4D97-AF65-F5344CB8AC3E}">
        <p14:creationId xmlns:p14="http://schemas.microsoft.com/office/powerpoint/2010/main" val="34486313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ins Content: 1 column/subhead">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t>© 2023 Collins Aerospace  |  Collins Aerospace proprietary.  |  This document contains no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Subhead1"/>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 name="Body">
            <a:extLst>
              <a:ext uri="{FF2B5EF4-FFF2-40B4-BE49-F238E27FC236}">
                <a16:creationId xmlns:a16="http://schemas.microsoft.com/office/drawing/2014/main" id="{0DE266AD-78E5-4D5A-B25C-844958695D79}"/>
              </a:ext>
            </a:extLst>
          </p:cNvPr>
          <p:cNvSpPr>
            <a:spLocks noGrp="1"/>
          </p:cNvSpPr>
          <p:nvPr>
            <p:ph sz="quarter" idx="19" hasCustomPrompt="1"/>
          </p:nvPr>
        </p:nvSpPr>
        <p:spPr>
          <a:xfrm>
            <a:off x="685800" y="2008188"/>
            <a:ext cx="10829925" cy="3783012"/>
          </a:xfrm>
        </p:spPr>
        <p:txBody>
          <a:bodyPr/>
          <a:lstStyle>
            <a:lvl1pPr>
              <a:defRPr sz="2200"/>
            </a:lvl1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1638338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lins Content: 1 column/photo">
    <p:bg>
      <p:bgRef idx="1001">
        <a:schemeClr val="bg1"/>
      </p:bgRef>
    </p:bg>
    <p:spTree>
      <p:nvGrpSpPr>
        <p:cNvPr id="1" name=""/>
        <p:cNvGrpSpPr/>
        <p:nvPr/>
      </p:nvGrpSpPr>
      <p:grpSpPr>
        <a:xfrm>
          <a:off x="0" y="0"/>
          <a:ext cx="0" cy="0"/>
          <a:chOff x="0" y="0"/>
          <a:chExt cx="0" cy="0"/>
        </a:xfrm>
      </p:grpSpPr>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8C1C86D5-FAD5-0C48-B07B-53F7036D5DF0}"/>
              </a:ext>
            </a:extLst>
          </p:cNvPr>
          <p:cNvSpPr>
            <a:spLocks noGrp="1"/>
          </p:cNvSpPr>
          <p:nvPr>
            <p:ph type="ftr" sz="quarter" idx="22"/>
          </p:nvPr>
        </p:nvSpPr>
        <p:spPr/>
        <p:txBody>
          <a:bodyPr/>
          <a:lstStyle/>
          <a:p>
            <a:r>
              <a:rPr lang="en-US"/>
              <a:t>© 2023 Collins Aerospace  |  Collins Aerospace proprietary.  |  This document contains no export controlled technical data.</a:t>
            </a:r>
            <a:endParaRPr lang="en-US" dirty="0"/>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0"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spc="300"/>
            </a:lvl1pPr>
          </a:lstStyle>
          <a:p>
            <a:r>
              <a:rPr lang="en-US" dirty="0"/>
              <a:t>TITLE. 32 PT. BLACK. REGULAR. UPPERCASE. TWO LINES MAX.</a:t>
            </a:r>
          </a:p>
        </p:txBody>
      </p:sp>
      <p:sp>
        <p:nvSpPr>
          <p:cNvPr id="13" name="Body1">
            <a:extLst>
              <a:ext uri="{FF2B5EF4-FFF2-40B4-BE49-F238E27FC236}">
                <a16:creationId xmlns:a16="http://schemas.microsoft.com/office/drawing/2014/main" id="{62E3D089-68B7-4822-83BC-A3AB43C943B9}"/>
              </a:ext>
            </a:extLst>
          </p:cNvPr>
          <p:cNvSpPr>
            <a:spLocks noGrp="1"/>
          </p:cNvSpPr>
          <p:nvPr>
            <p:ph sz="quarter" idx="26" hasCustomPrompt="1"/>
          </p:nvPr>
        </p:nvSpPr>
        <p:spPr>
          <a:xfrm>
            <a:off x="695325" y="2259013"/>
            <a:ext cx="3417888"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4" name="Subhead1">
            <a:extLst>
              <a:ext uri="{FF2B5EF4-FFF2-40B4-BE49-F238E27FC236}">
                <a16:creationId xmlns:a16="http://schemas.microsoft.com/office/drawing/2014/main" id="{F579EC20-F4D4-4102-932C-DDE7FC33EB90}"/>
              </a:ext>
            </a:extLst>
          </p:cNvPr>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Tree>
    <p:extLst>
      <p:ext uri="{BB962C8B-B14F-4D97-AF65-F5344CB8AC3E}">
        <p14:creationId xmlns:p14="http://schemas.microsoft.com/office/powerpoint/2010/main" val="3883582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lins Content: 2 column">
    <p:spTree>
      <p:nvGrpSpPr>
        <p:cNvPr id="1" name=""/>
        <p:cNvGrpSpPr/>
        <p:nvPr/>
      </p:nvGrpSpPr>
      <p:grpSpPr>
        <a:xfrm>
          <a:off x="0" y="0"/>
          <a:ext cx="0" cy="0"/>
          <a:chOff x="0" y="0"/>
          <a:chExt cx="0" cy="0"/>
        </a:xfrm>
      </p:grpSpPr>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a:t>© 2023 Collins Aerospace  |  Collins Aerospace proprietary.  |  This document contains no export controlled technical data.</a:t>
            </a:r>
            <a:endParaRPr lang="en-US" dirty="0"/>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6" name="Body2">
            <a:extLst>
              <a:ext uri="{FF2B5EF4-FFF2-40B4-BE49-F238E27FC236}">
                <a16:creationId xmlns:a16="http://schemas.microsoft.com/office/drawing/2014/main" id="{CE5A0B61-2E74-4DCF-A089-4B28CB5CEC6E}"/>
              </a:ext>
            </a:extLst>
          </p:cNvPr>
          <p:cNvSpPr>
            <a:spLocks noGrp="1"/>
          </p:cNvSpPr>
          <p:nvPr>
            <p:ph sz="quarter" idx="25" hasCustomPrompt="1"/>
          </p:nvPr>
        </p:nvSpPr>
        <p:spPr>
          <a:xfrm>
            <a:off x="6248400" y="2041525"/>
            <a:ext cx="5267325" cy="3722688"/>
          </a:xfrm>
        </p:spPr>
        <p:txBody>
          <a:bodyPr/>
          <a:lstStyle>
            <a:lvl1pPr>
              <a:defRPr sz="1800"/>
            </a:lvl1pPr>
            <a:lvl2pPr>
              <a:defRPr sz="1800"/>
            </a:lvl2pPr>
            <a:lvl3pPr>
              <a:defRPr sz="1600"/>
            </a:lvl3pPr>
            <a:lvl4pPr>
              <a:defRPr sz="1600"/>
            </a:lvl4pPr>
            <a:lvl5pPr>
              <a:defRPr sz="1600"/>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Body1">
            <a:extLst>
              <a:ext uri="{FF2B5EF4-FFF2-40B4-BE49-F238E27FC236}">
                <a16:creationId xmlns:a16="http://schemas.microsoft.com/office/drawing/2014/main" id="{8D572E75-F16E-465B-810F-8CDC10E16AAA}"/>
              </a:ext>
            </a:extLst>
          </p:cNvPr>
          <p:cNvSpPr>
            <a:spLocks noGrp="1"/>
          </p:cNvSpPr>
          <p:nvPr>
            <p:ph sz="quarter" idx="24" hasCustomPrompt="1"/>
          </p:nvPr>
        </p:nvSpPr>
        <p:spPr>
          <a:xfrm>
            <a:off x="695325" y="2068513"/>
            <a:ext cx="5246688" cy="3722687"/>
          </a:xfrm>
        </p:spPr>
        <p:txBody>
          <a:bodyPr/>
          <a:lstStyle>
            <a:lvl1pPr>
              <a:defRPr sz="1800"/>
            </a:lvl1pPr>
            <a:lvl2pPr>
              <a:defRPr sz="1800"/>
            </a:lvl2pPr>
            <a:lvl3pPr>
              <a:defRPr sz="1600"/>
            </a:lvl3pPr>
            <a:lvl4pPr>
              <a:defRPr sz="1600"/>
            </a:lvl4pPr>
            <a:lvl5pPr>
              <a:defRPr sz="1600"/>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head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2" name="Subhead1"/>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330167053"/>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lins Content: 3 column">
    <p:spTree>
      <p:nvGrpSpPr>
        <p:cNvPr id="1" name=""/>
        <p:cNvGrpSpPr/>
        <p:nvPr/>
      </p:nvGrpSpPr>
      <p:grpSpPr>
        <a:xfrm>
          <a:off x="0" y="0"/>
          <a:ext cx="0" cy="0"/>
          <a:chOff x="0" y="0"/>
          <a:chExt cx="0" cy="0"/>
        </a:xfrm>
      </p:grpSpPr>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0325C011-809B-F142-87DD-B50CF52804EA}"/>
              </a:ext>
            </a:extLst>
          </p:cNvPr>
          <p:cNvSpPr>
            <a:spLocks noGrp="1"/>
          </p:cNvSpPr>
          <p:nvPr>
            <p:ph type="ftr" sz="quarter" idx="25"/>
          </p:nvPr>
        </p:nvSpPr>
        <p:spPr/>
        <p:txBody>
          <a:bodyPr/>
          <a:lstStyle/>
          <a:p>
            <a:r>
              <a:rPr lang="en-US"/>
              <a:t>© 2023 Collins Aerospace  |  Collins Aerospace proprietary.  |  This document contains no export controlled technical data.</a:t>
            </a:r>
            <a:endParaRPr lang="en-US" dirty="0"/>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8" name="Body3">
            <a:extLst>
              <a:ext uri="{FF2B5EF4-FFF2-40B4-BE49-F238E27FC236}">
                <a16:creationId xmlns:a16="http://schemas.microsoft.com/office/drawing/2014/main" id="{A3D382C2-293B-4490-AE51-4E1CD94BA47F}"/>
              </a:ext>
            </a:extLst>
          </p:cNvPr>
          <p:cNvSpPr>
            <a:spLocks noGrp="1"/>
          </p:cNvSpPr>
          <p:nvPr>
            <p:ph sz="quarter" idx="28" hasCustomPrompt="1"/>
          </p:nvPr>
        </p:nvSpPr>
        <p:spPr>
          <a:xfrm>
            <a:off x="8059738" y="2259013"/>
            <a:ext cx="3455987"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Body2">
            <a:extLst>
              <a:ext uri="{FF2B5EF4-FFF2-40B4-BE49-F238E27FC236}">
                <a16:creationId xmlns:a16="http://schemas.microsoft.com/office/drawing/2014/main" id="{CB45F684-2379-4650-9BC3-F6532116FE5A}"/>
              </a:ext>
            </a:extLst>
          </p:cNvPr>
          <p:cNvSpPr>
            <a:spLocks noGrp="1"/>
          </p:cNvSpPr>
          <p:nvPr>
            <p:ph sz="quarter" idx="27" hasCustomPrompt="1"/>
          </p:nvPr>
        </p:nvSpPr>
        <p:spPr>
          <a:xfrm>
            <a:off x="4364038" y="2259013"/>
            <a:ext cx="3446462"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Body1">
            <a:extLst>
              <a:ext uri="{FF2B5EF4-FFF2-40B4-BE49-F238E27FC236}">
                <a16:creationId xmlns:a16="http://schemas.microsoft.com/office/drawing/2014/main" id="{506B5483-5F87-4B37-8B61-92E335D4AC6C}"/>
              </a:ext>
            </a:extLst>
          </p:cNvPr>
          <p:cNvSpPr>
            <a:spLocks noGrp="1"/>
          </p:cNvSpPr>
          <p:nvPr>
            <p:ph sz="quarter" idx="26" hasCustomPrompt="1"/>
          </p:nvPr>
        </p:nvSpPr>
        <p:spPr>
          <a:xfrm>
            <a:off x="695325" y="2259013"/>
            <a:ext cx="3417888"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6" name="Subhead3"/>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ubhead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Subhead1"/>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3676662776"/>
      </p:ext>
    </p:extLst>
  </p:cSld>
  <p:clrMapOvr>
    <a:masterClrMapping/>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lins Content: 3 columns/photos">
    <p:spTree>
      <p:nvGrpSpPr>
        <p:cNvPr id="1" name=""/>
        <p:cNvGrpSpPr/>
        <p:nvPr/>
      </p:nvGrpSpPr>
      <p:grpSpPr>
        <a:xfrm>
          <a:off x="0" y="0"/>
          <a:ext cx="0" cy="0"/>
          <a:chOff x="0" y="0"/>
          <a:chExt cx="0" cy="0"/>
        </a:xfrm>
      </p:grpSpPr>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F2FFE885-255A-DE4B-B7E6-9A98CEBD81FA}"/>
              </a:ext>
            </a:extLst>
          </p:cNvPr>
          <p:cNvSpPr>
            <a:spLocks noGrp="1"/>
          </p:cNvSpPr>
          <p:nvPr>
            <p:ph type="ftr" sz="quarter" idx="28"/>
          </p:nvPr>
        </p:nvSpPr>
        <p:spPr/>
        <p:txBody>
          <a:bodyPr/>
          <a:lstStyle/>
          <a:p>
            <a:r>
              <a:rPr lang="en-US"/>
              <a:t>© 2023 Collins Aerospace  |  Collins Aerospace proprietary.  |  This document contains no export controlled technical data.</a:t>
            </a:r>
            <a:endParaRPr lang="en-US" dirty="0"/>
          </a:p>
        </p:txBody>
      </p:sp>
      <p:sp>
        <p:nvSpPr>
          <p:cNvPr id="3" name="Picture Placeholder 2"/>
          <p:cNvSpPr>
            <a:spLocks noGrp="1"/>
          </p:cNvSpPr>
          <p:nvPr>
            <p:ph type="pic" sz="quarter" idx="22" hasCustomPrompt="1"/>
          </p:nvPr>
        </p:nvSpPr>
        <p:spPr>
          <a:xfrm>
            <a:off x="685800" y="1312494"/>
            <a:ext cx="3429000" cy="1829708"/>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312493"/>
            <a:ext cx="3429000" cy="1829709"/>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312494"/>
            <a:ext cx="3429000" cy="1829708"/>
          </a:xfrm>
          <a:solidFill>
            <a:schemeClr val="bg2"/>
          </a:solidFill>
        </p:spPr>
        <p:txBody>
          <a:bodyPr tIns="365760"/>
          <a:lstStyle>
            <a:lvl1pPr marL="0" indent="0" algn="ctr">
              <a:buNone/>
              <a:defRPr sz="1800" baseline="0"/>
            </a:lvl1pPr>
          </a:lstStyle>
          <a:p>
            <a:r>
              <a:rPr lang="en-US" dirty="0"/>
              <a:t>Click to insert photo</a:t>
            </a:r>
          </a:p>
        </p:txBody>
      </p:sp>
      <p:sp>
        <p:nvSpPr>
          <p:cNvPr id="3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15" name="Takeaway bar">
            <a:extLst>
              <a:ext uri="{FF2B5EF4-FFF2-40B4-BE49-F238E27FC236}">
                <a16:creationId xmlns:a16="http://schemas.microsoft.com/office/drawing/2014/main" id="{473C7BBC-8A21-4A44-B2F3-EFACF76871B5}"/>
              </a:ext>
            </a:extLst>
          </p:cNvP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16" name="Body3">
            <a:extLst>
              <a:ext uri="{FF2B5EF4-FFF2-40B4-BE49-F238E27FC236}">
                <a16:creationId xmlns:a16="http://schemas.microsoft.com/office/drawing/2014/main" id="{B8F3E842-5D73-4C37-B25F-F5A68959E20E}"/>
              </a:ext>
            </a:extLst>
          </p:cNvPr>
          <p:cNvSpPr>
            <a:spLocks noGrp="1"/>
          </p:cNvSpPr>
          <p:nvPr>
            <p:ph sz="quarter" idx="29" hasCustomPrompt="1"/>
          </p:nvPr>
        </p:nvSpPr>
        <p:spPr>
          <a:xfrm>
            <a:off x="8041069" y="4022764"/>
            <a:ext cx="3455987" cy="1700240"/>
          </a:xfrm>
        </p:spPr>
        <p:txBody>
          <a:bodyPr/>
          <a:lstStyle>
            <a:lvl1pPr>
              <a:defRPr sz="1800"/>
            </a:lvl1pPr>
            <a:lvl5pPr marL="841248" indent="0">
              <a:buNone/>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p:txBody>
      </p:sp>
      <p:sp>
        <p:nvSpPr>
          <p:cNvPr id="24" name="Subhead3">
            <a:extLst>
              <a:ext uri="{FF2B5EF4-FFF2-40B4-BE49-F238E27FC236}">
                <a16:creationId xmlns:a16="http://schemas.microsoft.com/office/drawing/2014/main" id="{10F7AD7C-A7AC-4B6C-B516-7C8605B120FD}"/>
              </a:ext>
            </a:extLst>
          </p:cNvPr>
          <p:cNvSpPr>
            <a:spLocks noGrp="1"/>
          </p:cNvSpPr>
          <p:nvPr>
            <p:ph type="body" sz="quarter" idx="31" hasCustomPrompt="1"/>
          </p:nvPr>
        </p:nvSpPr>
        <p:spPr>
          <a:xfrm>
            <a:off x="8033145" y="333648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Body2">
            <a:extLst>
              <a:ext uri="{FF2B5EF4-FFF2-40B4-BE49-F238E27FC236}">
                <a16:creationId xmlns:a16="http://schemas.microsoft.com/office/drawing/2014/main" id="{782F5A16-B3C3-4474-8D84-8FFE53621B09}"/>
              </a:ext>
            </a:extLst>
          </p:cNvPr>
          <p:cNvSpPr>
            <a:spLocks noGrp="1"/>
          </p:cNvSpPr>
          <p:nvPr>
            <p:ph sz="quarter" idx="27" hasCustomPrompt="1"/>
          </p:nvPr>
        </p:nvSpPr>
        <p:spPr>
          <a:xfrm>
            <a:off x="4345369" y="4022764"/>
            <a:ext cx="3446462" cy="1700240"/>
          </a:xfrm>
        </p:spPr>
        <p:txBody>
          <a:bodyPr/>
          <a:lstStyle>
            <a:lvl1pPr>
              <a:defRPr sz="1800"/>
            </a:lvl1pPr>
            <a:lvl5pPr marL="841248" indent="0">
              <a:buNone/>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p:txBody>
      </p:sp>
      <p:sp>
        <p:nvSpPr>
          <p:cNvPr id="23" name="Subhead2">
            <a:extLst>
              <a:ext uri="{FF2B5EF4-FFF2-40B4-BE49-F238E27FC236}">
                <a16:creationId xmlns:a16="http://schemas.microsoft.com/office/drawing/2014/main" id="{AAE5DB7E-D84E-4D2F-860A-9C2F8150CFEF}"/>
              </a:ext>
            </a:extLst>
          </p:cNvPr>
          <p:cNvSpPr>
            <a:spLocks noGrp="1"/>
          </p:cNvSpPr>
          <p:nvPr>
            <p:ph type="body" sz="quarter" idx="30" hasCustomPrompt="1"/>
          </p:nvPr>
        </p:nvSpPr>
        <p:spPr>
          <a:xfrm>
            <a:off x="4340969" y="333648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Body1">
            <a:extLst>
              <a:ext uri="{FF2B5EF4-FFF2-40B4-BE49-F238E27FC236}">
                <a16:creationId xmlns:a16="http://schemas.microsoft.com/office/drawing/2014/main" id="{F58EE0DE-BE84-4A9F-A349-A400BBD90077}"/>
              </a:ext>
            </a:extLst>
          </p:cNvPr>
          <p:cNvSpPr>
            <a:spLocks noGrp="1"/>
          </p:cNvSpPr>
          <p:nvPr>
            <p:ph sz="quarter" idx="26" hasCustomPrompt="1"/>
          </p:nvPr>
        </p:nvSpPr>
        <p:spPr>
          <a:xfrm>
            <a:off x="676656" y="4022764"/>
            <a:ext cx="3417888" cy="1700240"/>
          </a:xfrm>
        </p:spPr>
        <p:txBody>
          <a:bodyPr/>
          <a:lstStyle>
            <a:lvl1pPr>
              <a:defRPr sz="1800"/>
            </a:lvl1pPr>
            <a:lvl5pPr marL="841248" indent="0">
              <a:buNone/>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p:txBody>
      </p:sp>
      <p:sp>
        <p:nvSpPr>
          <p:cNvPr id="25" name="Subhead1">
            <a:extLst>
              <a:ext uri="{FF2B5EF4-FFF2-40B4-BE49-F238E27FC236}">
                <a16:creationId xmlns:a16="http://schemas.microsoft.com/office/drawing/2014/main" id="{FDB5A404-7DB4-4DC7-BC95-8CD6FF0A3B57}"/>
              </a:ext>
            </a:extLst>
          </p:cNvPr>
          <p:cNvSpPr>
            <a:spLocks noGrp="1"/>
          </p:cNvSpPr>
          <p:nvPr>
            <p:ph type="body" sz="quarter" idx="21" hasCustomPrompt="1"/>
          </p:nvPr>
        </p:nvSpPr>
        <p:spPr>
          <a:xfrm>
            <a:off x="676656" y="333648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Tree>
    <p:extLst>
      <p:ext uri="{BB962C8B-B14F-4D97-AF65-F5344CB8AC3E}">
        <p14:creationId xmlns:p14="http://schemas.microsoft.com/office/powerpoint/2010/main" val="20399962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lins Content: Text Quad">
    <p:spTree>
      <p:nvGrpSpPr>
        <p:cNvPr id="1" name=""/>
        <p:cNvGrpSpPr/>
        <p:nvPr/>
      </p:nvGrpSpPr>
      <p:grpSpPr>
        <a:xfrm>
          <a:off x="0" y="0"/>
          <a:ext cx="0" cy="0"/>
          <a:chOff x="0" y="0"/>
          <a:chExt cx="0" cy="0"/>
        </a:xfrm>
      </p:grpSpPr>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7B211ECA-3F10-BA4A-9903-326CCDC73263}"/>
              </a:ext>
            </a:extLst>
          </p:cNvPr>
          <p:cNvSpPr>
            <a:spLocks noGrp="1"/>
          </p:cNvSpPr>
          <p:nvPr>
            <p:ph type="ftr" sz="quarter" idx="28"/>
          </p:nvPr>
        </p:nvSpPr>
        <p:spPr/>
        <p:txBody>
          <a:bodyPr/>
          <a:lstStyle/>
          <a:p>
            <a:r>
              <a:rPr lang="en-US"/>
              <a:t>© 2023 Collins Aerospace  |  Collins Aerospace proprietary.  |  This document contains no export controlled technical data.</a:t>
            </a:r>
            <a:endParaRPr lang="en-US" dirty="0"/>
          </a:p>
        </p:txBody>
      </p:sp>
      <p:sp>
        <p:nvSpPr>
          <p:cNvPr id="21" name="Takeaway bar"/>
          <p:cNvSpPr>
            <a:spLocks noGrp="1"/>
          </p:cNvSpPr>
          <p:nvPr>
            <p:ph type="body" sz="quarter" idx="15" hasCustomPrompt="1"/>
          </p:nvPr>
        </p:nvSpPr>
        <p:spPr>
          <a:xfrm>
            <a:off x="694944" y="5912568"/>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4" name="Body4">
            <a:extLst>
              <a:ext uri="{FF2B5EF4-FFF2-40B4-BE49-F238E27FC236}">
                <a16:creationId xmlns:a16="http://schemas.microsoft.com/office/drawing/2014/main" id="{EFBD0647-D555-4E72-BD0C-D7C31163DE48}"/>
              </a:ext>
            </a:extLst>
          </p:cNvPr>
          <p:cNvSpPr>
            <a:spLocks noGrp="1"/>
          </p:cNvSpPr>
          <p:nvPr>
            <p:ph sz="quarter" idx="33" hasCustomPrompt="1"/>
          </p:nvPr>
        </p:nvSpPr>
        <p:spPr>
          <a:xfrm>
            <a:off x="6285898" y="4082550"/>
            <a:ext cx="5257800" cy="1458912"/>
          </a:xfrm>
        </p:spPr>
        <p:txBody>
          <a:bodyPr/>
          <a:lstStyle>
            <a:lvl1pPr marL="0" indent="0">
              <a:buNone/>
              <a:defRPr sz="1800"/>
            </a:lvl1pPr>
            <a:lvl2pPr>
              <a:defRPr sz="1800"/>
            </a:lvl2pPr>
            <a:lvl3pPr>
              <a:defRPr sz="1800"/>
            </a:lvl3pPr>
            <a:lvl4pPr>
              <a:defRPr sz="1800"/>
            </a:lvl4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8" name="Subhead4"/>
          <p:cNvSpPr>
            <a:spLocks noGrp="1"/>
          </p:cNvSpPr>
          <p:nvPr>
            <p:ph type="body" sz="quarter" idx="27" hasCustomPrompt="1"/>
          </p:nvPr>
        </p:nvSpPr>
        <p:spPr>
          <a:xfrm>
            <a:off x="6292877" y="3723131"/>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8" name="Body3">
            <a:extLst>
              <a:ext uri="{FF2B5EF4-FFF2-40B4-BE49-F238E27FC236}">
                <a16:creationId xmlns:a16="http://schemas.microsoft.com/office/drawing/2014/main" id="{79CF69DF-EFCD-41D8-9992-E41641193E44}"/>
              </a:ext>
            </a:extLst>
          </p:cNvPr>
          <p:cNvSpPr>
            <a:spLocks noGrp="1"/>
          </p:cNvSpPr>
          <p:nvPr>
            <p:ph sz="quarter" idx="31" hasCustomPrompt="1"/>
          </p:nvPr>
        </p:nvSpPr>
        <p:spPr>
          <a:xfrm>
            <a:off x="710241" y="4078027"/>
            <a:ext cx="5240337" cy="1436687"/>
          </a:xfrm>
        </p:spPr>
        <p:txBody>
          <a:bodyPr/>
          <a:lstStyle>
            <a:lvl1pPr>
              <a:defRPr sz="1800"/>
            </a:lvl1pPr>
            <a:lvl2pPr>
              <a:defRPr sz="1800"/>
            </a:lvl2pPr>
            <a:lvl3pPr>
              <a:defRPr sz="1800"/>
            </a:lvl3pPr>
            <a:lvl4pPr>
              <a:defRPr sz="1800"/>
            </a:lvl4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7" name="Subhead3"/>
          <p:cNvSpPr>
            <a:spLocks noGrp="1"/>
          </p:cNvSpPr>
          <p:nvPr>
            <p:ph type="body" sz="quarter" idx="26" hasCustomPrompt="1"/>
          </p:nvPr>
        </p:nvSpPr>
        <p:spPr>
          <a:xfrm>
            <a:off x="715878"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6" name="Body2">
            <a:extLst>
              <a:ext uri="{FF2B5EF4-FFF2-40B4-BE49-F238E27FC236}">
                <a16:creationId xmlns:a16="http://schemas.microsoft.com/office/drawing/2014/main" id="{1C66D4F2-6ADE-445D-B545-81F44821A597}"/>
              </a:ext>
            </a:extLst>
          </p:cNvPr>
          <p:cNvSpPr>
            <a:spLocks noGrp="1"/>
          </p:cNvSpPr>
          <p:nvPr>
            <p:ph sz="quarter" idx="30" hasCustomPrompt="1"/>
          </p:nvPr>
        </p:nvSpPr>
        <p:spPr>
          <a:xfrm>
            <a:off x="6253163" y="1925638"/>
            <a:ext cx="5262562" cy="1422400"/>
          </a:xfrm>
        </p:spPr>
        <p:txBody>
          <a:bodyPr/>
          <a:lstStyle>
            <a:lvl1pPr>
              <a:defRPr sz="1800"/>
            </a:lvl1pPr>
            <a:lvl2pPr>
              <a:defRPr sz="1800"/>
            </a:lvl2pPr>
            <a:lvl3pPr>
              <a:defRPr sz="1800"/>
            </a:lvl3pPr>
            <a:lvl4pPr>
              <a:defRPr sz="1800"/>
            </a:lvl4pPr>
            <a:lvl5pPr marL="841248" indent="0">
              <a:buNone/>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6" name="Subhead2"/>
          <p:cNvSpPr>
            <a:spLocks noGrp="1"/>
          </p:cNvSpPr>
          <p:nvPr>
            <p:ph type="body" sz="quarter" idx="25" hasCustomPrompt="1"/>
          </p:nvPr>
        </p:nvSpPr>
        <p:spPr>
          <a:xfrm>
            <a:off x="6249401"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4" name="Body1">
            <a:extLst>
              <a:ext uri="{FF2B5EF4-FFF2-40B4-BE49-F238E27FC236}">
                <a16:creationId xmlns:a16="http://schemas.microsoft.com/office/drawing/2014/main" id="{13618A41-9235-4A1A-90C9-9833408FBD69}"/>
              </a:ext>
            </a:extLst>
          </p:cNvPr>
          <p:cNvSpPr>
            <a:spLocks noGrp="1"/>
          </p:cNvSpPr>
          <p:nvPr>
            <p:ph sz="quarter" idx="29" hasCustomPrompt="1"/>
          </p:nvPr>
        </p:nvSpPr>
        <p:spPr>
          <a:xfrm>
            <a:off x="695325" y="1922463"/>
            <a:ext cx="5240338" cy="1425575"/>
          </a:xfrm>
        </p:spPr>
        <p:txBody>
          <a:bodyPr/>
          <a:lstStyle>
            <a:lvl1pPr>
              <a:defRPr sz="1800"/>
            </a:lvl1pPr>
            <a:lvl2pPr>
              <a:defRPr sz="1800"/>
            </a:lvl2pPr>
            <a:lvl3pPr>
              <a:defRPr sz="1800"/>
            </a:lvl3pPr>
            <a:lvl4pPr>
              <a:defRPr sz="1800"/>
            </a:lvl4pPr>
            <a:lvl5pPr marL="841248" indent="0">
              <a:buNone/>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5" name="Subhead1"/>
          <p:cNvSpPr>
            <a:spLocks noGrp="1"/>
          </p:cNvSpPr>
          <p:nvPr>
            <p:ph type="body" sz="quarter" idx="21" hasCustomPrompt="1"/>
          </p:nvPr>
        </p:nvSpPr>
        <p:spPr>
          <a:xfrm>
            <a:off x="69182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144522569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lins content: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2067"/>
            <a:ext cx="10811256" cy="676653"/>
          </a:xfrm>
          <a:prstGeom prst="rect">
            <a:avLst/>
          </a:prstGeom>
        </p:spPr>
        <p:txBody>
          <a:bodyPr/>
          <a:lstStyle>
            <a:lvl1pPr>
              <a:lnSpc>
                <a:spcPct val="80000"/>
              </a:lnSpc>
              <a:defRPr sz="3200" b="0"/>
            </a:lvl1pPr>
          </a:lstStyle>
          <a:p>
            <a:r>
              <a:rPr lang="en-US" dirty="0"/>
              <a:t>Title. 32 pt. black. UPPER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347B83AA-E296-8443-804F-04A7F4C1160F}"/>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Tree>
    <p:extLst>
      <p:ext uri="{BB962C8B-B14F-4D97-AF65-F5344CB8AC3E}">
        <p14:creationId xmlns:p14="http://schemas.microsoft.com/office/powerpoint/2010/main" val="284397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llins Custom Cov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12ADE7C4-C9D6-C340-9D31-184D270C18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096" y="5526826"/>
            <a:ext cx="3071203" cy="514215"/>
          </a:xfrm>
          <a:prstGeom prst="rect">
            <a:avLst/>
          </a:prstGeom>
        </p:spPr>
      </p:pic>
      <p:sp>
        <p:nvSpPr>
          <p:cNvPr id="6" name="Slide Number Placeholder 5">
            <a:extLst>
              <a:ext uri="{FF2B5EF4-FFF2-40B4-BE49-F238E27FC236}">
                <a16:creationId xmlns:a16="http://schemas.microsoft.com/office/drawing/2014/main" id="{18C79568-C04F-4FC0-9F37-DB741B6B8CD3}"/>
              </a:ext>
            </a:extLst>
          </p:cNvPr>
          <p:cNvSpPr>
            <a:spLocks noGrp="1"/>
          </p:cNvSpPr>
          <p:nvPr>
            <p:ph type="sldNum" sz="quarter" idx="17"/>
          </p:nvPr>
        </p:nvSpPr>
        <p:spPr/>
        <p:txBody>
          <a:bodyPr/>
          <a:lstStyle/>
          <a:p>
            <a:fld id="{07165E6F-54ED-4977-A15E-D44BE7238A65}" type="slidenum">
              <a:rPr lang="en-US" smtClean="0"/>
              <a:pPr/>
              <a:t>‹#›</a:t>
            </a:fld>
            <a:endParaRPr lang="en-US" dirty="0"/>
          </a:p>
        </p:txBody>
      </p:sp>
      <p:sp>
        <p:nvSpPr>
          <p:cNvPr id="3" name="Footer Placeholder 2">
            <a:extLst>
              <a:ext uri="{FF2B5EF4-FFF2-40B4-BE49-F238E27FC236}">
                <a16:creationId xmlns:a16="http://schemas.microsoft.com/office/drawing/2014/main" id="{1FC6B38C-CF04-4F32-B219-4E6897BCEC78}"/>
              </a:ext>
            </a:extLst>
          </p:cNvPr>
          <p:cNvSpPr>
            <a:spLocks noGrp="1"/>
          </p:cNvSpPr>
          <p:nvPr>
            <p:ph type="ftr" sz="quarter" idx="18"/>
          </p:nvPr>
        </p:nvSpPr>
        <p:spPr/>
        <p:txBody>
          <a:bodyPr/>
          <a:lstStyle/>
          <a:p>
            <a:r>
              <a:rPr lang="en-US"/>
              <a:t>© 2023 Collins Aerospace  |  Collins Aerospace proprietary.  |  This document contains no export controlled technical data.</a:t>
            </a:r>
            <a:endParaRPr lang="en-US" dirty="0"/>
          </a:p>
        </p:txBody>
      </p:sp>
      <p:sp>
        <p:nvSpPr>
          <p:cNvPr id="10" name="Date Placeholder 4">
            <a:extLst>
              <a:ext uri="{FF2B5EF4-FFF2-40B4-BE49-F238E27FC236}">
                <a16:creationId xmlns:a16="http://schemas.microsoft.com/office/drawing/2014/main" id="{7730A198-60A6-4683-BC20-14E81E22C99D}"/>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4143326884"/>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C1D9F7A-DE2A-4391-872D-12985297A701}" type="datetime1">
              <a:rPr lang="en-US"/>
              <a:pPr>
                <a:defRPr/>
              </a:pPr>
              <a:t>8/1/2023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2023 Collins Aerospace  |  Collins Aerospace proprietary.  |  This document contains no export controlled technical data.</a:t>
            </a:r>
          </a:p>
        </p:txBody>
      </p:sp>
      <p:sp>
        <p:nvSpPr>
          <p:cNvPr id="6" name="Slide Number Placeholder 5"/>
          <p:cNvSpPr>
            <a:spLocks noGrp="1"/>
          </p:cNvSpPr>
          <p:nvPr>
            <p:ph type="sldNum" sz="quarter" idx="12"/>
          </p:nvPr>
        </p:nvSpPr>
        <p:spPr/>
        <p:txBody>
          <a:bodyPr/>
          <a:lstStyle>
            <a:lvl1pPr>
              <a:defRPr/>
            </a:lvl1pPr>
          </a:lstStyle>
          <a:p>
            <a:pPr>
              <a:defRPr/>
            </a:pPr>
            <a:fld id="{4C146050-279D-4BE7-AB2E-56BA88C52720}" type="slidenum">
              <a:rPr lang="en-US"/>
              <a:pPr>
                <a:defRPr/>
              </a:pPr>
              <a:t>‹#›</a:t>
            </a:fld>
            <a:endParaRPr lang="en-US"/>
          </a:p>
        </p:txBody>
      </p:sp>
    </p:spTree>
    <p:extLst>
      <p:ext uri="{BB962C8B-B14F-4D97-AF65-F5344CB8AC3E}">
        <p14:creationId xmlns:p14="http://schemas.microsoft.com/office/powerpoint/2010/main" val="384476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0990E-785D-40EB-9589-DE8DA1407003}" type="datetime1">
              <a:rPr lang="en-US"/>
              <a:pPr>
                <a:defRPr/>
              </a:pPr>
              <a:t>8/1/2023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 2023 Collins Aerospace  |  Collins Aerospace proprietary.  |  This document contains no export controlled technical data.</a:t>
            </a:r>
          </a:p>
        </p:txBody>
      </p:sp>
      <p:sp>
        <p:nvSpPr>
          <p:cNvPr id="4" name="Slide Number Placeholder 5"/>
          <p:cNvSpPr>
            <a:spLocks noGrp="1"/>
          </p:cNvSpPr>
          <p:nvPr>
            <p:ph type="sldNum" sz="quarter" idx="12"/>
          </p:nvPr>
        </p:nvSpPr>
        <p:spPr/>
        <p:txBody>
          <a:bodyPr/>
          <a:lstStyle>
            <a:lvl1pPr>
              <a:defRPr/>
            </a:lvl1pPr>
          </a:lstStyle>
          <a:p>
            <a:pPr>
              <a:defRPr/>
            </a:pPr>
            <a:fld id="{14E05218-ECE9-41EE-A505-C3DE13762183}" type="slidenum">
              <a:rPr lang="en-US"/>
              <a:pPr>
                <a:defRPr/>
              </a:pPr>
              <a:t>‹#›</a:t>
            </a:fld>
            <a:endParaRPr lang="en-US"/>
          </a:p>
        </p:txBody>
      </p:sp>
    </p:spTree>
    <p:extLst>
      <p:ext uri="{BB962C8B-B14F-4D97-AF65-F5344CB8AC3E}">
        <p14:creationId xmlns:p14="http://schemas.microsoft.com/office/powerpoint/2010/main" val="191838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t>© 2023 Collins Aerospace  |  Collins Aerospace proprietary.  |  This document contains no export controlled technical data.</a:t>
            </a:r>
            <a:endParaRPr lang="en-US" dirty="0"/>
          </a:p>
        </p:txBody>
      </p:sp>
      <p:sp>
        <p:nvSpPr>
          <p:cNvPr id="9" name="Date Placeholder 4">
            <a:extLst>
              <a:ext uri="{FF2B5EF4-FFF2-40B4-BE49-F238E27FC236}">
                <a16:creationId xmlns:a16="http://schemas.microsoft.com/office/drawing/2014/main" id="{0B64CAF4-449E-4DF9-B990-C06E5C7A5142}"/>
              </a:ext>
            </a:extLst>
          </p:cNvPr>
          <p:cNvSpPr>
            <a:spLocks noGrp="1"/>
          </p:cNvSpPr>
          <p:nvPr>
            <p:ph type="dt" sz="half" idx="12"/>
          </p:nvPr>
        </p:nvSpPr>
        <p:spPr>
          <a:xfrm>
            <a:off x="7290486" y="5262727"/>
            <a:ext cx="2653615" cy="274298"/>
          </a:xfrm>
          <a:noFill/>
        </p:spPr>
        <p:txBody>
          <a:bodyPr vert="horz" lIns="0" tIns="0" rIns="0" bIns="0" rtlCol="0">
            <a:noAutofit/>
          </a:bodyPr>
          <a:lstStyle>
            <a:lvl1pP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249814551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llins Cover: Boeing 78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44F40-B15B-9347-A626-CCC3B42174A2}"/>
              </a:ext>
            </a:extLst>
          </p:cNvPr>
          <p:cNvPicPr>
            <a:picLocks noChangeAspect="1"/>
          </p:cNvPicPr>
          <p:nvPr userDrawn="1"/>
        </p:nvPicPr>
        <p:blipFill>
          <a:blip r:embed="rId2"/>
          <a:stretch>
            <a:fillRect/>
          </a:stretch>
        </p:blipFill>
        <p:spPr>
          <a:xfrm>
            <a:off x="0" y="4763"/>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12ADE7C4-C9D6-C340-9D31-184D270C18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9E57AB0E-0F4E-1947-B8B6-7C262AFC57BD}"/>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9" name="Date Placeholder 4">
            <a:extLst>
              <a:ext uri="{FF2B5EF4-FFF2-40B4-BE49-F238E27FC236}">
                <a16:creationId xmlns:a16="http://schemas.microsoft.com/office/drawing/2014/main" id="{91D9C732-02B9-43DD-804C-67E9914A7B20}"/>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2592187736"/>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llins Cover: Military JTA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F0772C-4F06-5740-8477-5DD44F33AC88}"/>
              </a:ext>
            </a:extLst>
          </p:cNvPr>
          <p:cNvPicPr>
            <a:picLocks noChangeAspect="1"/>
          </p:cNvPicPr>
          <p:nvPr userDrawn="1"/>
        </p:nvPicPr>
        <p:blipFill>
          <a:blip r:embed="rId2"/>
          <a:stretch>
            <a:fillRect/>
          </a:stretch>
        </p:blipFill>
        <p:spPr>
          <a:xfrm>
            <a:off x="3175"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4AAEFDDF-E94C-534C-B962-F365766464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71038D9C-104A-C24D-AB2E-5EAAFDCF97F0}"/>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12" name="Date Placeholder 4">
            <a:extLst>
              <a:ext uri="{FF2B5EF4-FFF2-40B4-BE49-F238E27FC236}">
                <a16:creationId xmlns:a16="http://schemas.microsoft.com/office/drawing/2014/main" id="{53246AEB-63B4-4B15-AC5A-81ADDDAD5BF9}"/>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1237078794"/>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llins Cover: Bombardier Challeng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8376E2-3CB4-9045-8931-A3609F0A1599}"/>
              </a:ext>
            </a:extLst>
          </p:cNvPr>
          <p:cNvPicPr>
            <a:picLocks noChangeAspect="1"/>
          </p:cNvPicPr>
          <p:nvPr userDrawn="1"/>
        </p:nvPicPr>
        <p:blipFill>
          <a:blip r:embed="rId2"/>
          <a:stretch>
            <a:fillRect/>
          </a:stretch>
        </p:blipFill>
        <p:spPr>
          <a:xfrm>
            <a:off x="3175"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2CC691F9-2696-8A42-9AE2-E828441D09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D167C4F7-4602-644E-8974-9A2BD1FBE32C}"/>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10" name="Date Placeholder 4">
            <a:extLst>
              <a:ext uri="{FF2B5EF4-FFF2-40B4-BE49-F238E27FC236}">
                <a16:creationId xmlns:a16="http://schemas.microsoft.com/office/drawing/2014/main" id="{05875C39-33FA-4D75-B72E-4F508CA7E1F5}"/>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3142949097"/>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llins Cover: UH-60 Blackhaw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D93502-0A19-3C4D-8E40-85252E84B68F}"/>
              </a:ext>
            </a:extLst>
          </p:cNvPr>
          <p:cNvPicPr>
            <a:picLocks noChangeAspect="1"/>
          </p:cNvPicPr>
          <p:nvPr userDrawn="1"/>
        </p:nvPicPr>
        <p:blipFill>
          <a:blip r:embed="rId2"/>
          <a:stretch>
            <a:fillRect/>
          </a:stretch>
        </p:blipFill>
        <p:spPr>
          <a:xfrm>
            <a:off x="0"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A787AB98-5F2A-FF41-A513-9AE47180BD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2F5A6B71-801B-4548-95BF-EFDC7CD73175}"/>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12" name="Date Placeholder 4">
            <a:extLst>
              <a:ext uri="{FF2B5EF4-FFF2-40B4-BE49-F238E27FC236}">
                <a16:creationId xmlns:a16="http://schemas.microsoft.com/office/drawing/2014/main" id="{F4F1C7AA-9F26-4054-A4F3-21ED1E379BD6}"/>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1007516146"/>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llins Cover: Text/Phot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59C32A5-B4BB-BB4B-AE67-DCED005C66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096" y="5526826"/>
            <a:ext cx="3071203" cy="514215"/>
          </a:xfrm>
          <a:prstGeom prst="rect">
            <a:avLst/>
          </a:prstGeom>
        </p:spPr>
      </p:pic>
      <p:sp>
        <p:nvSpPr>
          <p:cNvPr id="12" name="Picture Placeholder 5"/>
          <p:cNvSpPr>
            <a:spLocks noGrp="1"/>
          </p:cNvSpPr>
          <p:nvPr>
            <p:ph type="pic" sz="quarter" idx="16" hasCustomPrompt="1"/>
          </p:nvPr>
        </p:nvSpPr>
        <p:spPr>
          <a:xfrm>
            <a:off x="-7938" y="-23813"/>
            <a:ext cx="12199938" cy="5014913"/>
          </a:xfrm>
          <a:solidFill>
            <a:schemeClr val="bg2"/>
          </a:solidFill>
        </p:spPr>
        <p:txBody>
          <a:bodyPr tIns="365760"/>
          <a:lstStyle>
            <a:lvl1pPr marL="285750" indent="0" algn="l">
              <a:buNone/>
              <a:tabLst>
                <a:tab pos="225425" algn="l"/>
              </a:tabLst>
              <a:defRPr lang="en-US" b="0" dirty="0"/>
            </a:lvl1pPr>
            <a:lvl2pPr marL="400050" marR="0" indent="0" algn="l" defTabSz="914400" rtl="0" eaLnBrk="1" fontAlgn="auto" latinLnBrk="0" hangingPunct="1">
              <a:lnSpc>
                <a:spcPct val="90000"/>
              </a:lnSpc>
              <a:spcBef>
                <a:spcPts val="200"/>
              </a:spcBef>
              <a:spcAft>
                <a:spcPts val="0"/>
              </a:spcAft>
              <a:buClr>
                <a:schemeClr val="tx2"/>
              </a:buClr>
              <a:buSzPct val="100000"/>
              <a:buFont typeface="Arial" panose="020B0604020202020204" pitchFamily="34" charset="0"/>
              <a:buNone/>
              <a:tabLst/>
              <a:defRPr b="0">
                <a:solidFill>
                  <a:schemeClr val="tx1"/>
                </a:solidFill>
              </a:defRPr>
            </a:lvl2pPr>
          </a:lstStyle>
          <a:p>
            <a:pPr marL="285750" marR="0" lvl="0" indent="-285750" algn="l" defTabSz="0" rtl="0" eaLnBrk="1" fontAlgn="auto" latinLnBrk="0" hangingPunct="1">
              <a:lnSpc>
                <a:spcPct val="90000"/>
              </a:lnSpc>
              <a:spcBef>
                <a:spcPts val="0"/>
              </a:spcBef>
              <a:spcAft>
                <a:spcPts val="0"/>
              </a:spcAft>
              <a:buClr>
                <a:schemeClr val="tx2"/>
              </a:buClr>
              <a:buSzPct val="115000"/>
              <a:tabLst>
                <a:tab pos="225425" algn="l"/>
              </a:tabLst>
              <a:defRPr/>
            </a:pPr>
            <a:r>
              <a:rPr lang="en-US" dirty="0"/>
              <a:t>To add a new cover image to your presentation, use the following steps: 1 -  Select the Photo placeholder and insert your image. 2 – From the Collins tab on the ribbon, in the Collins Elements group, select Shapes and then select Cover Line Link.</a:t>
            </a:r>
          </a:p>
        </p:txBody>
      </p:sp>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sp>
        <p:nvSpPr>
          <p:cNvPr id="3" name="Footer Placeholder 2">
            <a:extLst>
              <a:ext uri="{FF2B5EF4-FFF2-40B4-BE49-F238E27FC236}">
                <a16:creationId xmlns:a16="http://schemas.microsoft.com/office/drawing/2014/main" id="{99D50E0E-E97D-0A43-A395-AC30E466A054}"/>
              </a:ext>
            </a:extLst>
          </p:cNvPr>
          <p:cNvSpPr>
            <a:spLocks noGrp="1"/>
          </p:cNvSpPr>
          <p:nvPr>
            <p:ph type="ftr" sz="quarter" idx="17"/>
          </p:nvPr>
        </p:nvSpPr>
        <p:spPr/>
        <p:txBody>
          <a:bodyPr/>
          <a:lstStyle/>
          <a:p>
            <a:r>
              <a:rPr lang="en-US"/>
              <a:t>© 2023 Collins Aerospace  |  Collins Aerospace proprietary.  |  This document contains no export controlled technical data.</a:t>
            </a:r>
            <a:endParaRPr lang="en-US" dirty="0"/>
          </a:p>
        </p:txBody>
      </p:sp>
      <p:sp>
        <p:nvSpPr>
          <p:cNvPr id="9" name="Date Placeholder 4">
            <a:extLst>
              <a:ext uri="{FF2B5EF4-FFF2-40B4-BE49-F238E27FC236}">
                <a16:creationId xmlns:a16="http://schemas.microsoft.com/office/drawing/2014/main" id="{50007201-001E-44BC-B65E-D0A46B577A9E}"/>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685936706"/>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llins Section Brea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Presenters"/>
          <p:cNvSpPr>
            <a:spLocks noGrp="1"/>
          </p:cNvSpPr>
          <p:nvPr>
            <p:ph type="body" sz="quarter" idx="13" hasCustomPrompt="1"/>
          </p:nvPr>
        </p:nvSpPr>
        <p:spPr>
          <a:xfrm>
            <a:off x="694943" y="5387546"/>
            <a:ext cx="8980931" cy="380208"/>
          </a:xfrm>
          <a:noFill/>
        </p:spPr>
        <p:txBody>
          <a:bodyPr vert="horz" lIns="0" tIns="0" rIns="0" bIns="0" rtlCol="0" anchor="b" anchorCtr="0">
            <a:no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Sentence case.</a:t>
            </a:r>
          </a:p>
        </p:txBody>
      </p:sp>
      <p:sp>
        <p:nvSpPr>
          <p:cNvPr id="5" name="Freeform 4">
            <a:extLst>
              <a:ext uri="{FF2B5EF4-FFF2-40B4-BE49-F238E27FC236}">
                <a16:creationId xmlns:a16="http://schemas.microsoft.com/office/drawing/2014/main" id="{007B205E-F640-7242-8F99-8DBCDE90BFA9}"/>
              </a:ext>
            </a:extLst>
          </p:cNvPr>
          <p:cNvSpPr/>
          <p:nvPr userDrawn="1"/>
        </p:nvSpPr>
        <p:spPr>
          <a:xfrm>
            <a:off x="358346" y="345295"/>
            <a:ext cx="11479427" cy="5598305"/>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9050">
            <a:solidFill>
              <a:srgbClr val="CE1126"/>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Section title">
            <a:extLst>
              <a:ext uri="{FF2B5EF4-FFF2-40B4-BE49-F238E27FC236}">
                <a16:creationId xmlns:a16="http://schemas.microsoft.com/office/drawing/2014/main" id="{FB96A9C0-602E-4E40-BB2F-1E0A929E9E44}"/>
              </a:ext>
            </a:extLst>
          </p:cNvPr>
          <p:cNvSpPr>
            <a:spLocks noGrp="1"/>
          </p:cNvSpPr>
          <p:nvPr>
            <p:ph type="title" hasCustomPrompt="1"/>
          </p:nvPr>
        </p:nvSpPr>
        <p:spPr>
          <a:xfrm>
            <a:off x="694944" y="2854411"/>
            <a:ext cx="8980931" cy="2533135"/>
          </a:xfrm>
          <a:noFill/>
        </p:spPr>
        <p:txBody>
          <a:bodyPr vert="horz" wrap="square" lIns="0" tIns="0" rIns="0" bIns="0" rtlCol="0" anchor="b" anchorCtr="0">
            <a:noAutofit/>
          </a:bodyPr>
          <a:lstStyle>
            <a:lvl1pPr>
              <a:defRPr lang="en-US" sz="4500" b="0" cap="all" baseline="0" dirty="0">
                <a:latin typeface="Arial" panose="020B0604020202020204" pitchFamily="34" charset="0"/>
                <a:ea typeface="+mn-ea"/>
                <a:cs typeface="Arial" panose="020B0604020202020204" pitchFamily="34" charset="0"/>
              </a:defRPr>
            </a:lvl1pPr>
          </a:lstStyle>
          <a:p>
            <a:pPr marL="0" lvl="0">
              <a:spcBef>
                <a:spcPts val="1000"/>
              </a:spcBef>
              <a:buSzPct val="115000"/>
              <a:buFont typeface="Arial" panose="020B0604020202020204" pitchFamily="34" charset="0"/>
            </a:pPr>
            <a:r>
              <a:rPr lang="en-US" dirty="0"/>
              <a:t>SECTION TITLE. 45 PT. BLACK. REGULAR. UPPERCASE</a:t>
            </a:r>
          </a:p>
        </p:txBody>
      </p:sp>
      <p:sp>
        <p:nvSpPr>
          <p:cNvPr id="2" name="Footer Placeholder 1">
            <a:extLst>
              <a:ext uri="{FF2B5EF4-FFF2-40B4-BE49-F238E27FC236}">
                <a16:creationId xmlns:a16="http://schemas.microsoft.com/office/drawing/2014/main" id="{A31D75C1-9F8C-0245-BAA7-15A97DC4E16F}"/>
              </a:ext>
            </a:extLst>
          </p:cNvPr>
          <p:cNvSpPr>
            <a:spLocks noGrp="1"/>
          </p:cNvSpPr>
          <p:nvPr>
            <p:ph type="ftr" sz="quarter" idx="14"/>
          </p:nvPr>
        </p:nvSpPr>
        <p:spPr/>
        <p:txBody>
          <a:bodyPr/>
          <a:lstStyle/>
          <a:p>
            <a:r>
              <a:rPr lang="en-US"/>
              <a:t>© 2023 Collins Aerospace  |  Collins Aerospace proprietary.  |  This document contains no export controlled technical data.</a:t>
            </a:r>
            <a:endParaRPr lang="en-US" dirty="0"/>
          </a:p>
        </p:txBody>
      </p:sp>
      <p:pic>
        <p:nvPicPr>
          <p:cNvPr id="7" name="Graphic 6">
            <a:extLst>
              <a:ext uri="{FF2B5EF4-FFF2-40B4-BE49-F238E27FC236}">
                <a16:creationId xmlns:a16="http://schemas.microsoft.com/office/drawing/2014/main" id="{02987A25-04E0-42F0-A5A6-144DC2FDA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9469" y="6282751"/>
            <a:ext cx="1307035" cy="216396"/>
          </a:xfrm>
          <a:prstGeom prst="rect">
            <a:avLst/>
          </a:prstGeom>
        </p:spPr>
      </p:pic>
    </p:spTree>
    <p:extLst>
      <p:ext uri="{BB962C8B-B14F-4D97-AF65-F5344CB8AC3E}">
        <p14:creationId xmlns:p14="http://schemas.microsoft.com/office/powerpoint/2010/main" val="40614511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lins Content: 1 column">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a:t>© 2023 Collins Aerospace  |  Collins Aerospace proprietary.  |  This document contains no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4" name="Body">
            <a:extLst>
              <a:ext uri="{FF2B5EF4-FFF2-40B4-BE49-F238E27FC236}">
                <a16:creationId xmlns:a16="http://schemas.microsoft.com/office/drawing/2014/main" id="{D00119A4-DE1F-4380-90A7-FA0A9C7D4582}"/>
              </a:ext>
            </a:extLst>
          </p:cNvPr>
          <p:cNvSpPr>
            <a:spLocks noGrp="1"/>
          </p:cNvSpPr>
          <p:nvPr>
            <p:ph sz="quarter" idx="17" hasCustomPrompt="1"/>
          </p:nvPr>
        </p:nvSpPr>
        <p:spPr>
          <a:xfrm>
            <a:off x="685800" y="1476375"/>
            <a:ext cx="10829925" cy="3781425"/>
          </a:xfrm>
        </p:spPr>
        <p:txBody>
          <a:bodyPr/>
          <a:lstStyle>
            <a:lvl1pPr>
              <a:defRPr sz="2200"/>
            </a:lvl1pPr>
            <a:lvl2pPr>
              <a:defRPr sz="2000"/>
            </a:lvl2pPr>
            <a:lvl3pPr>
              <a:defRPr sz="1800"/>
            </a:lvl3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a:lvl1pPr>
          </a:lstStyle>
          <a:p>
            <a:r>
              <a:rPr lang="en-US" dirty="0"/>
              <a:t>TITLE. 32 PT. BLACK. REGULAR. UPPERCASE. TWO LINES MAX.</a:t>
            </a:r>
          </a:p>
        </p:txBody>
      </p:sp>
    </p:spTree>
    <p:extLst>
      <p:ext uri="{BB962C8B-B14F-4D97-AF65-F5344CB8AC3E}">
        <p14:creationId xmlns:p14="http://schemas.microsoft.com/office/powerpoint/2010/main" val="17985919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B6C8E1-5162-A049-A9C3-1F56E4D8CBFF}"/>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39469" y="6282751"/>
            <a:ext cx="1307035" cy="216396"/>
          </a:xfrm>
          <a:prstGeom prst="rect">
            <a:avLst/>
          </a:prstGeom>
        </p:spPr>
      </p:pic>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 name="Body"/>
          <p:cNvSpPr>
            <a:spLocks noGrp="1"/>
          </p:cNvSpPr>
          <p:nvPr>
            <p:ph type="body" idx="1"/>
          </p:nvPr>
        </p:nvSpPr>
        <p:spPr>
          <a:xfrm>
            <a:off x="685800" y="1465711"/>
            <a:ext cx="10821419" cy="42291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92841"/>
            <a:ext cx="10811256" cy="679745"/>
          </a:xfrm>
          <a:prstGeom prst="rect">
            <a:avLst/>
          </a:prstGeom>
        </p:spPr>
        <p:txBody>
          <a:bodyPr vert="horz" lIns="0" tIns="0" rIns="0" bIns="0" rtlCol="0" anchor="t" anchorCtr="0">
            <a:noAutofit/>
          </a:bodyPr>
          <a:lstStyle/>
          <a:p>
            <a:r>
              <a:rPr lang="en-US" dirty="0"/>
              <a:t>CLICK TO EDIT MASTER TITLE STYLE</a:t>
            </a:r>
          </a:p>
        </p:txBody>
      </p:sp>
      <p:cxnSp>
        <p:nvCxnSpPr>
          <p:cNvPr id="8" name="Straight Connector 7">
            <a:extLst>
              <a:ext uri="{FF2B5EF4-FFF2-40B4-BE49-F238E27FC236}">
                <a16:creationId xmlns:a16="http://schemas.microsoft.com/office/drawing/2014/main" id="{B76676FC-D680-2646-8177-363F9684694B}"/>
              </a:ext>
            </a:extLst>
          </p:cNvPr>
          <p:cNvCxnSpPr>
            <a:cxnSpLocks/>
          </p:cNvCxnSpPr>
          <p:nvPr userDrawn="1"/>
        </p:nvCxnSpPr>
        <p:spPr>
          <a:xfrm>
            <a:off x="752528" y="27537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1" name="Footer Placeholder 3">
            <a:extLst>
              <a:ext uri="{FF2B5EF4-FFF2-40B4-BE49-F238E27FC236}">
                <a16:creationId xmlns:a16="http://schemas.microsoft.com/office/drawing/2014/main" id="{3BE96872-F016-3945-917E-2289792C5C73}"/>
              </a:ext>
            </a:extLst>
          </p:cNvPr>
          <p:cNvSpPr>
            <a:spLocks noGrp="1"/>
          </p:cNvSpPr>
          <p:nvPr>
            <p:ph type="ftr" sz="quarter" idx="3"/>
          </p:nvPr>
        </p:nvSpPr>
        <p:spPr>
          <a:xfrm>
            <a:off x="85293" y="6583702"/>
            <a:ext cx="10072498" cy="274298"/>
          </a:xfrm>
          <a:prstGeom prst="rect">
            <a:avLst/>
          </a:prstGeom>
        </p:spPr>
        <p:txBody>
          <a:bodyPr vert="horz" lIns="91440" tIns="45720" rIns="91440" bIns="45720" rtlCol="0" anchor="t" anchorCtr="0"/>
          <a:lstStyle>
            <a:lvl1pPr algn="l">
              <a:defRPr sz="600">
                <a:solidFill>
                  <a:schemeClr val="tx1"/>
                </a:solidFill>
              </a:defRPr>
            </a:lvl1pPr>
          </a:lstStyle>
          <a:p>
            <a:endParaRPr lang="en-US" dirty="0"/>
          </a:p>
        </p:txBody>
      </p:sp>
      <p:sp>
        <p:nvSpPr>
          <p:cNvPr id="2" name="Date Placeholder 1">
            <a:extLst>
              <a:ext uri="{FF2B5EF4-FFF2-40B4-BE49-F238E27FC236}">
                <a16:creationId xmlns:a16="http://schemas.microsoft.com/office/drawing/2014/main" id="{114FC5ED-8E49-43F4-AC11-0F643E32B9B9}"/>
              </a:ext>
            </a:extLst>
          </p:cNvPr>
          <p:cNvSpPr>
            <a:spLocks noGrp="1"/>
          </p:cNvSpPr>
          <p:nvPr>
            <p:ph type="dt" sz="half" idx="2"/>
          </p:nvPr>
        </p:nvSpPr>
        <p:spPr>
          <a:xfrm>
            <a:off x="10494762" y="5855050"/>
            <a:ext cx="10205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80327739"/>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5" r:id="rId3"/>
    <p:sldLayoutId id="2147483684" r:id="rId4"/>
    <p:sldLayoutId id="2147483693" r:id="rId5"/>
    <p:sldLayoutId id="2147483694" r:id="rId6"/>
    <p:sldLayoutId id="2147483675" r:id="rId7"/>
    <p:sldLayoutId id="2147483686" r:id="rId8"/>
    <p:sldLayoutId id="2147483691" r:id="rId9"/>
    <p:sldLayoutId id="2147483650" r:id="rId10"/>
    <p:sldLayoutId id="2147483669" r:id="rId11"/>
    <p:sldLayoutId id="2147483664" r:id="rId12"/>
    <p:sldLayoutId id="2147483665" r:id="rId13"/>
    <p:sldLayoutId id="2147483678" r:id="rId14"/>
    <p:sldLayoutId id="2147483666" r:id="rId15"/>
    <p:sldLayoutId id="2147483708" r:id="rId16"/>
    <p:sldLayoutId id="2147483699" r:id="rId17"/>
    <p:sldLayoutId id="2147483709" r:id="rId18"/>
    <p:sldLayoutId id="2147483710" r:id="rId19"/>
  </p:sldLayoutIdLst>
  <p:hf sldNum="0" hdr="0" ftr="0"/>
  <p:txStyles>
    <p:titleStyle>
      <a:lvl1pPr marL="0" algn="l" defTabSz="914400" rtl="0" eaLnBrk="1" latinLnBrk="0" hangingPunct="1">
        <a:lnSpc>
          <a:spcPct val="80000"/>
        </a:lnSpc>
        <a:spcBef>
          <a:spcPct val="0"/>
        </a:spcBef>
        <a:buNone/>
        <a:defRPr lang="en-US" sz="3200" b="0" kern="1200" cap="all" spc="3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8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userDrawn="1">
          <p15:clr>
            <a:srgbClr val="547EBF"/>
          </p15:clr>
        </p15:guide>
        <p15:guide id="3" pos="432" userDrawn="1">
          <p15:clr>
            <a:srgbClr val="547EBF"/>
          </p15:clr>
        </p15:guide>
        <p15:guide id="4" orient="horz" pos="3888" userDrawn="1">
          <p15:clr>
            <a:srgbClr val="547EBF"/>
          </p15:clr>
        </p15:guide>
        <p15:guide id="5" orient="horz" pos="288" userDrawn="1">
          <p15:clr>
            <a:srgbClr val="547EBF"/>
          </p15:clr>
        </p15:guide>
        <p15:guide id="6" pos="1416" userDrawn="1">
          <p15:clr>
            <a:srgbClr val="A4A3A4"/>
          </p15:clr>
        </p15:guide>
        <p15:guide id="7" pos="1608" userDrawn="1">
          <p15:clr>
            <a:srgbClr val="A4A3A4"/>
          </p15:clr>
        </p15:guide>
        <p15:guide id="8" pos="3744" userDrawn="1">
          <p15:clr>
            <a:srgbClr val="A4A3A4"/>
          </p15:clr>
        </p15:guide>
        <p15:guide id="9" pos="3936" userDrawn="1">
          <p15:clr>
            <a:srgbClr val="A4A3A4"/>
          </p15:clr>
        </p15:guide>
        <p15:guide id="10" pos="4920" userDrawn="1">
          <p15:clr>
            <a:srgbClr val="A4A3A4"/>
          </p15:clr>
        </p15:guide>
        <p15:guide id="11" pos="5088" userDrawn="1">
          <p15:clr>
            <a:srgbClr val="A4A3A4"/>
          </p15:clr>
        </p15:guide>
        <p15:guide id="12" pos="6072" userDrawn="1">
          <p15:clr>
            <a:srgbClr val="A4A3A4"/>
          </p15:clr>
        </p15:guide>
        <p15:guide id="13" pos="6264" userDrawn="1">
          <p15:clr>
            <a:srgbClr val="A4A3A4"/>
          </p15:clr>
        </p15:guide>
        <p15:guide id="14" pos="2592" userDrawn="1">
          <p15:clr>
            <a:srgbClr val="A4A3A4"/>
          </p15:clr>
        </p15:guide>
        <p15:guide id="15" pos="2760" userDrawn="1">
          <p15:clr>
            <a:srgbClr val="A4A3A4"/>
          </p15:clr>
        </p15:guide>
        <p15:guide id="16" orient="horz" pos="720" userDrawn="1">
          <p15:clr>
            <a:srgbClr val="547EBF"/>
          </p15:clr>
        </p15:guide>
        <p15:guide id="17" orient="horz" pos="480" userDrawn="1">
          <p15:clr>
            <a:srgbClr val="547EBF"/>
          </p15:clr>
        </p15:guide>
        <p15:guide id="18" orient="horz" pos="984" userDrawn="1">
          <p15:clr>
            <a:srgbClr val="F26B43"/>
          </p15:clr>
        </p15:guide>
        <p15:guide id="19" orient="horz" pos="36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hyperlink" Target="mailto:gputascops@hs.utc.com" TargetMode="Externa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slide" Target="slide8.xml"/><Relationship Id="rId11" Type="http://schemas.openxmlformats.org/officeDocument/2006/relationships/slide" Target="slide28.xml"/><Relationship Id="rId5" Type="http://schemas.openxmlformats.org/officeDocument/2006/relationships/slide" Target="slide7.xml"/><Relationship Id="rId10" Type="http://schemas.openxmlformats.org/officeDocument/2006/relationships/slide" Target="slide25.xml"/><Relationship Id="rId4" Type="http://schemas.openxmlformats.org/officeDocument/2006/relationships/slide" Target="slide6.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slide" Target="slide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slide" Target="slide2.xml"/><Relationship Id="rId5" Type="http://schemas.openxmlformats.org/officeDocument/2006/relationships/hyperlink" Target="mailto:gputascops@hs.utc.com" TargetMode="External"/><Relationship Id="rId4" Type="http://schemas.openxmlformats.org/officeDocument/2006/relationships/hyperlink" Target="https://suppliers.utc.com/Pages/Ho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5F889-2FF3-EC52-8013-BC60079434CC}"/>
              </a:ext>
            </a:extLst>
          </p:cNvPr>
          <p:cNvSpPr>
            <a:spLocks noGrp="1"/>
          </p:cNvSpPr>
          <p:nvPr>
            <p:ph type="title"/>
          </p:nvPr>
        </p:nvSpPr>
        <p:spPr>
          <a:xfrm>
            <a:off x="7213601" y="2319867"/>
            <a:ext cx="4749800" cy="1566991"/>
          </a:xfrm>
        </p:spPr>
        <p:txBody>
          <a:bodyPr/>
          <a:lstStyle/>
          <a:p>
            <a:r>
              <a:rPr lang="en-US" sz="4000" dirty="0"/>
              <a:t>Cops </a:t>
            </a:r>
            <a:br>
              <a:rPr lang="en-US" sz="4000" dirty="0"/>
            </a:br>
            <a:r>
              <a:rPr lang="en-US" sz="4000" dirty="0"/>
              <a:t>FSC CTQP</a:t>
            </a:r>
            <a:br>
              <a:rPr lang="en-US" sz="4000" dirty="0"/>
            </a:br>
            <a:r>
              <a:rPr lang="en-US" sz="4000" dirty="0"/>
              <a:t>Instructions</a:t>
            </a:r>
          </a:p>
        </p:txBody>
      </p:sp>
    </p:spTree>
    <p:extLst>
      <p:ext uri="{BB962C8B-B14F-4D97-AF65-F5344CB8AC3E}">
        <p14:creationId xmlns:p14="http://schemas.microsoft.com/office/powerpoint/2010/main" val="49271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60172"/>
            <a:ext cx="8686800" cy="1869029"/>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bwMode="auto">
          <a:xfrm>
            <a:off x="3745708" y="1748135"/>
            <a:ext cx="4700587" cy="523220"/>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400" b="1" dirty="0">
                <a:solidFill>
                  <a:schemeClr val="bg1"/>
                </a:solidFill>
              </a:rPr>
              <a:t>Step 2:  Selecting the Document.  </a:t>
            </a:r>
            <a:r>
              <a:rPr lang="en-US" sz="1400" dirty="0">
                <a:solidFill>
                  <a:schemeClr val="bg1"/>
                </a:solidFill>
              </a:rPr>
              <a:t>Once the FSC/CTQP has been opened, select “</a:t>
            </a:r>
            <a:r>
              <a:rPr lang="en-US" sz="1400" b="1" dirty="0">
                <a:solidFill>
                  <a:schemeClr val="bg1"/>
                </a:solidFill>
              </a:rPr>
              <a:t>Add Document</a:t>
            </a:r>
            <a:r>
              <a:rPr lang="en-US" sz="1400" dirty="0">
                <a:solidFill>
                  <a:schemeClr val="bg1"/>
                </a:solidFill>
              </a:rPr>
              <a:t>”.</a:t>
            </a:r>
          </a:p>
        </p:txBody>
      </p:sp>
      <p:sp>
        <p:nvSpPr>
          <p:cNvPr id="14" name="Rectangle 13"/>
          <p:cNvSpPr/>
          <p:nvPr/>
        </p:nvSpPr>
        <p:spPr bwMode="auto">
          <a:xfrm>
            <a:off x="9569959" y="4709673"/>
            <a:ext cx="687304" cy="142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hape 30"/>
          <p:cNvCxnSpPr>
            <a:stCxn id="12" idx="2"/>
            <a:endCxn id="14" idx="0"/>
          </p:cNvCxnSpPr>
          <p:nvPr/>
        </p:nvCxnSpPr>
        <p:spPr>
          <a:xfrm rot="16200000" flipH="1">
            <a:off x="6785649" y="1581708"/>
            <a:ext cx="2438317" cy="381761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F406478-1379-D4E4-4A86-31152564A039}"/>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1" name="Action Button: Go to Beginning 20">
            <a:hlinkClick r:id="rId4" action="ppaction://hlinksldjump" highlightClick="1"/>
            <a:extLst>
              <a:ext uri="{FF2B5EF4-FFF2-40B4-BE49-F238E27FC236}">
                <a16:creationId xmlns:a16="http://schemas.microsoft.com/office/drawing/2014/main" id="{E80D85FB-A839-4A4E-9169-83923E593F20}"/>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97CCCA7-A093-32FB-C3FA-9995EC7857C5}"/>
              </a:ext>
            </a:extLst>
          </p:cNvPr>
          <p:cNvSpPr txBox="1"/>
          <p:nvPr/>
        </p:nvSpPr>
        <p:spPr>
          <a:xfrm>
            <a:off x="711199" y="651933"/>
            <a:ext cx="10219267" cy="584775"/>
          </a:xfrm>
          <a:prstGeom prst="rect">
            <a:avLst/>
          </a:prstGeom>
          <a:noFill/>
        </p:spPr>
        <p:txBody>
          <a:bodyPr wrap="square" rtlCol="0">
            <a:spAutoFit/>
          </a:bodyPr>
          <a:lstStyle/>
          <a:p>
            <a:r>
              <a:rPr lang="en-US" sz="3200" spc="300" dirty="0"/>
              <a:t>COPS: COMPLETING A FROZEN PROCESS</a:t>
            </a:r>
            <a:endParaRPr lang="en-US" sz="3200" dirty="0"/>
          </a:p>
        </p:txBody>
      </p:sp>
    </p:spTree>
    <p:extLst>
      <p:ext uri="{BB962C8B-B14F-4D97-AF65-F5344CB8AC3E}">
        <p14:creationId xmlns:p14="http://schemas.microsoft.com/office/powerpoint/2010/main" val="425609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36908"/>
            <a:ext cx="8686800" cy="354009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bwMode="auto">
          <a:xfrm>
            <a:off x="2259330" y="1219201"/>
            <a:ext cx="7673340" cy="280076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Step 3:  Attach Document.  </a:t>
            </a:r>
            <a:r>
              <a:rPr lang="en-US" sz="1100" dirty="0">
                <a:solidFill>
                  <a:schemeClr val="bg1"/>
                </a:solidFill>
              </a:rPr>
              <a:t>Fill out these required fields to define the process:</a:t>
            </a:r>
          </a:p>
          <a:p>
            <a:pPr marL="228600" indent="-228600">
              <a:buFont typeface="+mj-lt"/>
              <a:buAutoNum type="arabicPeriod"/>
            </a:pPr>
            <a:r>
              <a:rPr lang="en-US" sz="1100" b="1" dirty="0">
                <a:solidFill>
                  <a:schemeClr val="bg1"/>
                </a:solidFill>
              </a:rPr>
              <a:t>Manufacturing Document ID </a:t>
            </a:r>
            <a:r>
              <a:rPr lang="en-US" sz="1100" dirty="0">
                <a:solidFill>
                  <a:schemeClr val="bg1"/>
                </a:solidFill>
              </a:rPr>
              <a:t>– Producer’s OP sheet number, weld schedule ID, traveler title, etc.</a:t>
            </a:r>
          </a:p>
          <a:p>
            <a:pPr lvl="1"/>
            <a:r>
              <a:rPr lang="en-US" sz="1100" dirty="0">
                <a:solidFill>
                  <a:schemeClr val="bg1"/>
                </a:solidFill>
              </a:rPr>
              <a:t>Note: This field needs to be a unique identifier and cannot be used again on another characteristic even if the same documentation is used.</a:t>
            </a:r>
          </a:p>
          <a:p>
            <a:pPr marL="228600" indent="-228600">
              <a:buFont typeface="+mj-lt"/>
              <a:buAutoNum type="arabicPeriod"/>
            </a:pPr>
            <a:r>
              <a:rPr lang="en-US" sz="1100" b="1" dirty="0">
                <a:solidFill>
                  <a:schemeClr val="bg1"/>
                </a:solidFill>
              </a:rPr>
              <a:t>Producer Document Owner </a:t>
            </a:r>
            <a:r>
              <a:rPr lang="en-US" sz="1100" dirty="0">
                <a:solidFill>
                  <a:schemeClr val="bg1"/>
                </a:solidFill>
              </a:rPr>
              <a:t>from the drop down list – Either Self (yours) or Subtier (your subtier).</a:t>
            </a:r>
          </a:p>
          <a:p>
            <a:pPr lvl="1"/>
            <a:r>
              <a:rPr lang="en-US" sz="1100" dirty="0">
                <a:solidFill>
                  <a:schemeClr val="bg1"/>
                </a:solidFill>
              </a:rPr>
              <a:t>Note: For Self, the “Select Producers” button is not needed.</a:t>
            </a:r>
          </a:p>
          <a:p>
            <a:pPr lvl="1"/>
            <a:r>
              <a:rPr lang="en-US" sz="1100" dirty="0">
                <a:solidFill>
                  <a:schemeClr val="bg1"/>
                </a:solidFill>
              </a:rPr>
              <a:t>Note: For Subtier, click on “Select Producers” to pick subtier producer(s) from a list. (See next slide for details)</a:t>
            </a:r>
          </a:p>
          <a:p>
            <a:pPr marL="228600" indent="-228600">
              <a:buFont typeface="+mj-lt"/>
              <a:buAutoNum type="arabicPeriod"/>
            </a:pPr>
            <a:r>
              <a:rPr lang="en-US" sz="1100" b="1" dirty="0">
                <a:solidFill>
                  <a:schemeClr val="bg1"/>
                </a:solidFill>
              </a:rPr>
              <a:t>Producer ID </a:t>
            </a:r>
            <a:r>
              <a:rPr lang="en-US" sz="1100" dirty="0">
                <a:solidFill>
                  <a:schemeClr val="bg1"/>
                </a:solidFill>
              </a:rPr>
              <a:t>auto populates after selecting Producer Document Owner (read only).</a:t>
            </a:r>
          </a:p>
          <a:p>
            <a:pPr marL="228600" indent="-228600">
              <a:buFont typeface="+mj-lt"/>
              <a:buAutoNum type="arabicPeriod"/>
            </a:pPr>
            <a:r>
              <a:rPr lang="en-US" sz="1100" b="1" dirty="0">
                <a:solidFill>
                  <a:schemeClr val="bg1"/>
                </a:solidFill>
              </a:rPr>
              <a:t>Indicate Changes from Previous Revision</a:t>
            </a:r>
            <a:r>
              <a:rPr lang="en-US" sz="1100" dirty="0">
                <a:solidFill>
                  <a:schemeClr val="bg1"/>
                </a:solidFill>
              </a:rPr>
              <a:t> – Enter “New” if the document is being submitted for the first time or describe the changes if it is a revision.</a:t>
            </a:r>
          </a:p>
          <a:p>
            <a:pPr marL="228600" indent="-228600">
              <a:buFont typeface="+mj-lt"/>
              <a:buAutoNum type="arabicPeriod"/>
            </a:pPr>
            <a:r>
              <a:rPr lang="en-US" sz="1100" b="1" dirty="0">
                <a:solidFill>
                  <a:schemeClr val="bg1"/>
                </a:solidFill>
              </a:rPr>
              <a:t>Attach </a:t>
            </a:r>
            <a:r>
              <a:rPr lang="en-US" sz="1100" dirty="0">
                <a:solidFill>
                  <a:schemeClr val="bg1"/>
                </a:solidFill>
              </a:rPr>
              <a:t>the relevant information for the process.</a:t>
            </a:r>
          </a:p>
          <a:p>
            <a:pPr marL="228600" indent="-228600">
              <a:buFont typeface="+mj-lt"/>
              <a:buAutoNum type="arabicPeriod"/>
            </a:pPr>
            <a:r>
              <a:rPr lang="en-US" sz="1100" b="1" dirty="0">
                <a:solidFill>
                  <a:schemeClr val="bg1"/>
                </a:solidFill>
              </a:rPr>
              <a:t>Producer Document Type </a:t>
            </a:r>
            <a:r>
              <a:rPr lang="en-US" sz="1100" dirty="0">
                <a:solidFill>
                  <a:schemeClr val="bg1"/>
                </a:solidFill>
              </a:rPr>
              <a:t>selected from the drop down list.</a:t>
            </a:r>
          </a:p>
          <a:p>
            <a:pPr marL="228600" indent="-228600">
              <a:buFont typeface="+mj-lt"/>
              <a:buAutoNum type="arabicPeriod"/>
            </a:pPr>
            <a:r>
              <a:rPr lang="en-US" sz="1100" b="1" dirty="0">
                <a:solidFill>
                  <a:schemeClr val="bg1"/>
                </a:solidFill>
              </a:rPr>
              <a:t>Producer Name </a:t>
            </a:r>
            <a:r>
              <a:rPr lang="en-US" sz="1100" dirty="0">
                <a:solidFill>
                  <a:schemeClr val="bg1"/>
                </a:solidFill>
              </a:rPr>
              <a:t>auto populates after selecting Producer Document Owner (read only).</a:t>
            </a:r>
          </a:p>
          <a:p>
            <a:pPr marL="228600" indent="-228600">
              <a:buFont typeface="+mj-lt"/>
              <a:buAutoNum type="arabicPeriod"/>
            </a:pPr>
            <a:r>
              <a:rPr lang="en-US" sz="1100" b="1" dirty="0">
                <a:solidFill>
                  <a:schemeClr val="bg1"/>
                </a:solidFill>
              </a:rPr>
              <a:t>Producer Document Revision </a:t>
            </a:r>
            <a:r>
              <a:rPr lang="en-US" sz="1100" dirty="0">
                <a:solidFill>
                  <a:schemeClr val="bg1"/>
                </a:solidFill>
              </a:rPr>
              <a:t>– The revision of the document being submitted (letter, number, date, </a:t>
            </a:r>
            <a:r>
              <a:rPr lang="en-US" sz="1100" dirty="0" err="1">
                <a:solidFill>
                  <a:schemeClr val="bg1"/>
                </a:solidFill>
              </a:rPr>
              <a:t>etc</a:t>
            </a:r>
            <a:r>
              <a:rPr lang="en-US" sz="1100" dirty="0">
                <a:solidFill>
                  <a:schemeClr val="bg1"/>
                </a:solidFill>
              </a:rPr>
              <a:t>).</a:t>
            </a:r>
            <a:endParaRPr lang="en-US" sz="1100" b="1" dirty="0">
              <a:solidFill>
                <a:schemeClr val="bg1"/>
              </a:solidFill>
            </a:endParaRPr>
          </a:p>
          <a:p>
            <a:pPr marL="228600" indent="-228600">
              <a:buFont typeface="+mj-lt"/>
              <a:buAutoNum type="arabicPeriod"/>
            </a:pPr>
            <a:r>
              <a:rPr lang="en-US" sz="1100" b="1" dirty="0">
                <a:solidFill>
                  <a:schemeClr val="bg1"/>
                </a:solidFill>
              </a:rPr>
              <a:t>Save </a:t>
            </a:r>
            <a:r>
              <a:rPr lang="en-US" sz="1100" dirty="0">
                <a:solidFill>
                  <a:schemeClr val="bg1"/>
                </a:solidFill>
              </a:rPr>
              <a:t>when finished.</a:t>
            </a:r>
          </a:p>
          <a:p>
            <a:pPr lvl="1"/>
            <a:r>
              <a:rPr lang="en-US" sz="1100" dirty="0">
                <a:solidFill>
                  <a:schemeClr val="bg1"/>
                </a:solidFill>
              </a:rPr>
              <a:t>Note: Close will exit without saving.</a:t>
            </a:r>
          </a:p>
        </p:txBody>
      </p:sp>
      <p:sp>
        <p:nvSpPr>
          <p:cNvPr id="9" name="Rectangle 8"/>
          <p:cNvSpPr/>
          <p:nvPr/>
        </p:nvSpPr>
        <p:spPr bwMode="auto">
          <a:xfrm>
            <a:off x="3190822" y="4629175"/>
            <a:ext cx="7027639" cy="16719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a:spLocks noChangeAspect="1"/>
          </p:cNvSpPr>
          <p:nvPr/>
        </p:nvSpPr>
        <p:spPr>
          <a:xfrm>
            <a:off x="4236720" y="477012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1</a:t>
            </a:r>
          </a:p>
        </p:txBody>
      </p:sp>
      <p:sp>
        <p:nvSpPr>
          <p:cNvPr id="17" name="Oval 16"/>
          <p:cNvSpPr>
            <a:spLocks noChangeAspect="1"/>
          </p:cNvSpPr>
          <p:nvPr/>
        </p:nvSpPr>
        <p:spPr>
          <a:xfrm>
            <a:off x="4107628" y="4959473"/>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2</a:t>
            </a:r>
          </a:p>
        </p:txBody>
      </p:sp>
      <p:sp>
        <p:nvSpPr>
          <p:cNvPr id="18" name="Oval 17"/>
          <p:cNvSpPr>
            <a:spLocks noChangeAspect="1"/>
          </p:cNvSpPr>
          <p:nvPr/>
        </p:nvSpPr>
        <p:spPr>
          <a:xfrm>
            <a:off x="3627312" y="510304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3</a:t>
            </a:r>
          </a:p>
        </p:txBody>
      </p:sp>
      <p:sp>
        <p:nvSpPr>
          <p:cNvPr id="19" name="Oval 18"/>
          <p:cNvSpPr>
            <a:spLocks noChangeAspect="1"/>
          </p:cNvSpPr>
          <p:nvPr/>
        </p:nvSpPr>
        <p:spPr>
          <a:xfrm>
            <a:off x="3985068" y="552475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4</a:t>
            </a:r>
          </a:p>
        </p:txBody>
      </p:sp>
      <p:sp>
        <p:nvSpPr>
          <p:cNvPr id="20" name="Oval 19"/>
          <p:cNvSpPr>
            <a:spLocks noChangeAspect="1"/>
          </p:cNvSpPr>
          <p:nvPr/>
        </p:nvSpPr>
        <p:spPr>
          <a:xfrm>
            <a:off x="3604260" y="594360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5</a:t>
            </a:r>
          </a:p>
        </p:txBody>
      </p:sp>
      <p:sp>
        <p:nvSpPr>
          <p:cNvPr id="21" name="Oval 20"/>
          <p:cNvSpPr>
            <a:spLocks noChangeAspect="1"/>
          </p:cNvSpPr>
          <p:nvPr/>
        </p:nvSpPr>
        <p:spPr>
          <a:xfrm>
            <a:off x="8199195" y="4776593"/>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6</a:t>
            </a:r>
          </a:p>
        </p:txBody>
      </p:sp>
      <p:sp>
        <p:nvSpPr>
          <p:cNvPr id="22" name="Oval 21"/>
          <p:cNvSpPr>
            <a:spLocks noChangeAspect="1"/>
          </p:cNvSpPr>
          <p:nvPr/>
        </p:nvSpPr>
        <p:spPr>
          <a:xfrm>
            <a:off x="7904053" y="5103048"/>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7</a:t>
            </a:r>
          </a:p>
        </p:txBody>
      </p:sp>
      <p:sp>
        <p:nvSpPr>
          <p:cNvPr id="23" name="Oval 22"/>
          <p:cNvSpPr>
            <a:spLocks noChangeAspect="1"/>
          </p:cNvSpPr>
          <p:nvPr/>
        </p:nvSpPr>
        <p:spPr>
          <a:xfrm>
            <a:off x="8146559" y="5525606"/>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8</a:t>
            </a:r>
          </a:p>
        </p:txBody>
      </p:sp>
      <p:sp>
        <p:nvSpPr>
          <p:cNvPr id="24" name="Oval 23"/>
          <p:cNvSpPr>
            <a:spLocks noChangeAspect="1"/>
          </p:cNvSpPr>
          <p:nvPr/>
        </p:nvSpPr>
        <p:spPr>
          <a:xfrm>
            <a:off x="9372600" y="6062640"/>
            <a:ext cx="182880" cy="182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9</a:t>
            </a:r>
          </a:p>
        </p:txBody>
      </p:sp>
      <p:cxnSp>
        <p:nvCxnSpPr>
          <p:cNvPr id="25" name="Shape 30"/>
          <p:cNvCxnSpPr>
            <a:stCxn id="8" idx="2"/>
            <a:endCxn id="9" idx="0"/>
          </p:cNvCxnSpPr>
          <p:nvPr/>
        </p:nvCxnSpPr>
        <p:spPr>
          <a:xfrm rot="16200000" flipH="1">
            <a:off x="6095718" y="4020250"/>
            <a:ext cx="609207" cy="608641"/>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9620436" y="6148310"/>
            <a:ext cx="245015" cy="1260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a:extLst>
              <a:ext uri="{FF2B5EF4-FFF2-40B4-BE49-F238E27FC236}">
                <a16:creationId xmlns:a16="http://schemas.microsoft.com/office/drawing/2014/main" id="{CAF5A6DF-91A6-1B7A-2EBA-0616F6768551}"/>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31" name="Action Button: Go to Beginning 30">
            <a:hlinkClick r:id="rId4" action="ppaction://hlinksldjump" highlightClick="1"/>
            <a:extLst>
              <a:ext uri="{FF2B5EF4-FFF2-40B4-BE49-F238E27FC236}">
                <a16:creationId xmlns:a16="http://schemas.microsoft.com/office/drawing/2014/main" id="{F9F3E2D8-F220-14BD-7882-1922BF39E543}"/>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F2C9B95-9DA1-805E-E38D-EE93DAFF8F0B}"/>
              </a:ext>
            </a:extLst>
          </p:cNvPr>
          <p:cNvSpPr txBox="1"/>
          <p:nvPr/>
        </p:nvSpPr>
        <p:spPr>
          <a:xfrm>
            <a:off x="516467" y="465667"/>
            <a:ext cx="10072688" cy="584775"/>
          </a:xfrm>
          <a:prstGeom prst="rect">
            <a:avLst/>
          </a:prstGeom>
          <a:noFill/>
        </p:spPr>
        <p:txBody>
          <a:bodyPr wrap="square" rtlCol="0">
            <a:spAutoFit/>
          </a:bodyPr>
          <a:lstStyle/>
          <a:p>
            <a:r>
              <a:rPr lang="en-US" sz="3200" spc="300" dirty="0"/>
              <a:t>COPS: COMPLETING A FROZEN PROCESS</a:t>
            </a:r>
            <a:endParaRPr lang="en-US" sz="3200" dirty="0"/>
          </a:p>
        </p:txBody>
      </p:sp>
    </p:spTree>
    <p:extLst>
      <p:ext uri="{BB962C8B-B14F-4D97-AF65-F5344CB8AC3E}">
        <p14:creationId xmlns:p14="http://schemas.microsoft.com/office/powerpoint/2010/main" val="80399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1752600" y="1295400"/>
            <a:ext cx="8686800" cy="5047536"/>
          </a:xfrm>
          <a:prstGeom prst="rect">
            <a:avLst/>
          </a:prstGeom>
          <a:noFill/>
          <a:ln w="25400">
            <a:noFill/>
            <a:miter lim="800000"/>
            <a:headEnd/>
            <a:tailEnd/>
          </a:ln>
        </p:spPr>
        <p:txBody>
          <a:bodyPr wrap="square">
            <a:spAutoFit/>
          </a:bodyPr>
          <a:lstStyle/>
          <a:p>
            <a:r>
              <a:rPr lang="en-US" sz="1400" dirty="0"/>
              <a:t>A document that defines part of the process has now been created in the Frozen Process tab.  More documents can be created as needed to completely define the whole process to be frozen by repeating the instructions on the previous slides.</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After adding all the required documentation, the definition of the frozen process is completed by associating the documents to a FSC/CTQP characteristic by following the instructions on the next slides.</a:t>
            </a:r>
          </a:p>
        </p:txBody>
      </p:sp>
      <p:pic>
        <p:nvPicPr>
          <p:cNvPr id="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1"/>
            <a:ext cx="8686800" cy="3465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1" name="Rectangle 30"/>
          <p:cNvSpPr/>
          <p:nvPr/>
        </p:nvSpPr>
        <p:spPr bwMode="auto">
          <a:xfrm>
            <a:off x="3181479" y="3849092"/>
            <a:ext cx="6926580" cy="677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a:extLst>
              <a:ext uri="{FF2B5EF4-FFF2-40B4-BE49-F238E27FC236}">
                <a16:creationId xmlns:a16="http://schemas.microsoft.com/office/drawing/2014/main" id="{987B7F6D-DB75-D6AA-A057-469AF17306D2}"/>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6" name="Action Button: Go to Beginning 15">
            <a:hlinkClick r:id="rId4" action="ppaction://hlinksldjump" highlightClick="1"/>
            <a:extLst>
              <a:ext uri="{FF2B5EF4-FFF2-40B4-BE49-F238E27FC236}">
                <a16:creationId xmlns:a16="http://schemas.microsoft.com/office/drawing/2014/main" id="{D43B96F3-3CD4-7F87-7603-FA353722C3C7}"/>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F49EC81-243A-1D6F-E788-32C891B317AE}"/>
              </a:ext>
            </a:extLst>
          </p:cNvPr>
          <p:cNvSpPr txBox="1"/>
          <p:nvPr/>
        </p:nvSpPr>
        <p:spPr>
          <a:xfrm>
            <a:off x="448733" y="550333"/>
            <a:ext cx="9990667" cy="584775"/>
          </a:xfrm>
          <a:prstGeom prst="rect">
            <a:avLst/>
          </a:prstGeom>
          <a:noFill/>
        </p:spPr>
        <p:txBody>
          <a:bodyPr wrap="square" rtlCol="0">
            <a:spAutoFit/>
          </a:bodyPr>
          <a:lstStyle/>
          <a:p>
            <a:r>
              <a:rPr lang="en-US" sz="3200" spc="300" dirty="0"/>
              <a:t>COPS: COMPLETING A FROZEN PROCESS</a:t>
            </a:r>
            <a:endParaRPr lang="en-US" sz="3200" dirty="0"/>
          </a:p>
        </p:txBody>
      </p:sp>
    </p:spTree>
    <p:extLst>
      <p:ext uri="{BB962C8B-B14F-4D97-AF65-F5344CB8AC3E}">
        <p14:creationId xmlns:p14="http://schemas.microsoft.com/office/powerpoint/2010/main" val="334038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8686800" cy="3473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bwMode="auto">
          <a:xfrm>
            <a:off x="3143250" y="2073575"/>
            <a:ext cx="5905500" cy="600164"/>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Step 4A: </a:t>
            </a:r>
            <a:r>
              <a:rPr lang="en-US" sz="1100" dirty="0">
                <a:solidFill>
                  <a:schemeClr val="bg1"/>
                </a:solidFill>
              </a:rPr>
              <a:t>Select the documentation that is needed to define the frozen process for the FSC/CTQP characteristic.  One or more may be associated to a FSC/CTQP characteristic.</a:t>
            </a:r>
          </a:p>
          <a:p>
            <a:r>
              <a:rPr lang="en-US" sz="1100" dirty="0">
                <a:solidFill>
                  <a:schemeClr val="bg1"/>
                </a:solidFill>
              </a:rPr>
              <a:t>Note: Check the top box to select all.</a:t>
            </a:r>
          </a:p>
        </p:txBody>
      </p:sp>
      <p:sp>
        <p:nvSpPr>
          <p:cNvPr id="9" name="Rectangle 8"/>
          <p:cNvSpPr/>
          <p:nvPr/>
        </p:nvSpPr>
        <p:spPr bwMode="auto">
          <a:xfrm>
            <a:off x="2438400" y="5562600"/>
            <a:ext cx="2514600" cy="600164"/>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Step 4B: </a:t>
            </a:r>
            <a:r>
              <a:rPr lang="en-US" sz="1100" dirty="0">
                <a:solidFill>
                  <a:schemeClr val="bg1"/>
                </a:solidFill>
              </a:rPr>
              <a:t>Select the applicable FSC/CTQP characteristic from the pull-down list.</a:t>
            </a:r>
          </a:p>
        </p:txBody>
      </p:sp>
      <p:sp>
        <p:nvSpPr>
          <p:cNvPr id="10" name="Rectangle 9"/>
          <p:cNvSpPr/>
          <p:nvPr/>
        </p:nvSpPr>
        <p:spPr bwMode="auto">
          <a:xfrm>
            <a:off x="6475719" y="5647239"/>
            <a:ext cx="3810000" cy="43088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Step 4C: </a:t>
            </a:r>
            <a:r>
              <a:rPr lang="en-US" sz="1100" dirty="0">
                <a:solidFill>
                  <a:schemeClr val="bg1"/>
                </a:solidFill>
              </a:rPr>
              <a:t>Click on the “</a:t>
            </a:r>
            <a:r>
              <a:rPr lang="en-US" sz="1100" b="1" dirty="0">
                <a:solidFill>
                  <a:schemeClr val="bg1"/>
                </a:solidFill>
              </a:rPr>
              <a:t>Assign Selected Documents to FSC/CTQP</a:t>
            </a:r>
            <a:r>
              <a:rPr lang="en-US" sz="1100" dirty="0">
                <a:solidFill>
                  <a:schemeClr val="bg1"/>
                </a:solidFill>
              </a:rPr>
              <a:t>” button.</a:t>
            </a:r>
          </a:p>
        </p:txBody>
      </p:sp>
      <p:sp>
        <p:nvSpPr>
          <p:cNvPr id="11" name="Rectangle 10"/>
          <p:cNvSpPr/>
          <p:nvPr/>
        </p:nvSpPr>
        <p:spPr bwMode="auto">
          <a:xfrm>
            <a:off x="3185761" y="3612711"/>
            <a:ext cx="199086" cy="932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hape 30"/>
          <p:cNvCxnSpPr>
            <a:stCxn id="8" idx="2"/>
            <a:endCxn id="11" idx="0"/>
          </p:cNvCxnSpPr>
          <p:nvPr/>
        </p:nvCxnSpPr>
        <p:spPr>
          <a:xfrm rot="5400000">
            <a:off x="4221166" y="1737877"/>
            <a:ext cx="938972" cy="281069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5450848" y="4942331"/>
            <a:ext cx="771230" cy="30299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hape 30"/>
          <p:cNvCxnSpPr>
            <a:stCxn id="9" idx="3"/>
            <a:endCxn id="13" idx="2"/>
          </p:cNvCxnSpPr>
          <p:nvPr/>
        </p:nvCxnSpPr>
        <p:spPr>
          <a:xfrm flipV="1">
            <a:off x="4953001" y="5245326"/>
            <a:ext cx="883463" cy="617357"/>
          </a:xfrm>
          <a:prstGeom prst="bent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6263425" y="4949945"/>
            <a:ext cx="2052361" cy="12596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hape 30"/>
          <p:cNvCxnSpPr>
            <a:stCxn id="10" idx="0"/>
            <a:endCxn id="15" idx="2"/>
          </p:cNvCxnSpPr>
          <p:nvPr/>
        </p:nvCxnSpPr>
        <p:spPr>
          <a:xfrm rot="16200000" flipV="1">
            <a:off x="7549501" y="4816019"/>
            <a:ext cx="571325" cy="1091114"/>
          </a:xfrm>
          <a:prstGeom prst="bent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B9416E6-475B-AC84-79FF-DD00A477B7B3}"/>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7" name="Action Button: Go to Beginning 26">
            <a:hlinkClick r:id="rId4" action="ppaction://hlinksldjump" highlightClick="1"/>
            <a:extLst>
              <a:ext uri="{FF2B5EF4-FFF2-40B4-BE49-F238E27FC236}">
                <a16:creationId xmlns:a16="http://schemas.microsoft.com/office/drawing/2014/main" id="{B22D4BA8-AEDA-85A8-C952-7818D0585F59}"/>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E59BEBB-E5DA-C8E2-2F83-10F60315176E}"/>
              </a:ext>
            </a:extLst>
          </p:cNvPr>
          <p:cNvSpPr txBox="1"/>
          <p:nvPr/>
        </p:nvSpPr>
        <p:spPr>
          <a:xfrm>
            <a:off x="668867" y="541867"/>
            <a:ext cx="9999133" cy="584775"/>
          </a:xfrm>
          <a:prstGeom prst="rect">
            <a:avLst/>
          </a:prstGeom>
          <a:noFill/>
        </p:spPr>
        <p:txBody>
          <a:bodyPr wrap="square" rtlCol="0">
            <a:spAutoFit/>
          </a:bodyPr>
          <a:lstStyle/>
          <a:p>
            <a:r>
              <a:rPr lang="en-US" sz="3200" spc="300" dirty="0"/>
              <a:t>COPS: COMPLETING A FROZEN PROCESS</a:t>
            </a:r>
            <a:endParaRPr lang="en-US" sz="3200" dirty="0"/>
          </a:p>
        </p:txBody>
      </p:sp>
    </p:spTree>
    <p:extLst>
      <p:ext uri="{BB962C8B-B14F-4D97-AF65-F5344CB8AC3E}">
        <p14:creationId xmlns:p14="http://schemas.microsoft.com/office/powerpoint/2010/main" val="711095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68235"/>
            <a:ext cx="8686800" cy="4276834"/>
          </a:xfrm>
          <a:prstGeom prst="rect">
            <a:avLst/>
          </a:prstGeom>
          <a:ln w="38100">
            <a:noFill/>
            <a:tailEnd type="arrow"/>
          </a:ln>
          <a:extLst>
            <a:ext uri="{909E8E84-426E-40DD-AFC4-6F175D3DCCD1}">
              <a14:hiddenFill xmlns:a14="http://schemas.microsoft.com/office/drawing/2010/main">
                <a:solidFill>
                  <a:schemeClr val="accent1"/>
                </a:solidFill>
              </a14:hiddenFill>
            </a:ext>
          </a:extLst>
        </p:spPr>
      </p:pic>
      <p:sp>
        <p:nvSpPr>
          <p:cNvPr id="19" name="Rectangle 18"/>
          <p:cNvSpPr/>
          <p:nvPr/>
        </p:nvSpPr>
        <p:spPr bwMode="auto">
          <a:xfrm>
            <a:off x="1981200" y="1444824"/>
            <a:ext cx="5324476" cy="307777"/>
          </a:xfrm>
          <a:prstGeom prst="rect">
            <a:avLst/>
          </a:prstGeom>
          <a:noFill/>
          <a:ln w="25400">
            <a:noFill/>
            <a:miter lim="800000"/>
            <a:headEnd/>
            <a:tailEnd/>
          </a:ln>
        </p:spPr>
        <p:txBody>
          <a:bodyPr wrap="square">
            <a:spAutoFit/>
          </a:bodyPr>
          <a:lstStyle/>
          <a:p>
            <a:r>
              <a:rPr lang="en-US" sz="1400" dirty="0"/>
              <a:t>The FSC/CTQP is now associated with its process document(s).</a:t>
            </a:r>
          </a:p>
        </p:txBody>
      </p:sp>
      <p:sp>
        <p:nvSpPr>
          <p:cNvPr id="21" name="Rectangle 20"/>
          <p:cNvSpPr/>
          <p:nvPr/>
        </p:nvSpPr>
        <p:spPr bwMode="auto">
          <a:xfrm>
            <a:off x="6019800" y="4504529"/>
            <a:ext cx="2933700" cy="600164"/>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Step 5:  Submit.  </a:t>
            </a:r>
            <a:r>
              <a:rPr lang="en-US" sz="1100" dirty="0">
                <a:solidFill>
                  <a:schemeClr val="bg1"/>
                </a:solidFill>
              </a:rPr>
              <a:t>When the Frozen Process is rea554857dy for submittal, select “</a:t>
            </a:r>
            <a:r>
              <a:rPr lang="en-US" sz="1100" b="1" dirty="0">
                <a:solidFill>
                  <a:schemeClr val="bg1"/>
                </a:solidFill>
              </a:rPr>
              <a:t>Submit</a:t>
            </a:r>
            <a:r>
              <a:rPr lang="en-US" sz="1100" dirty="0">
                <a:solidFill>
                  <a:schemeClr val="bg1"/>
                </a:solidFill>
              </a:rPr>
              <a:t>”.</a:t>
            </a:r>
          </a:p>
        </p:txBody>
      </p:sp>
      <p:sp>
        <p:nvSpPr>
          <p:cNvPr id="22" name="Rectangle 21"/>
          <p:cNvSpPr/>
          <p:nvPr/>
        </p:nvSpPr>
        <p:spPr bwMode="auto">
          <a:xfrm>
            <a:off x="4953000" y="5638800"/>
            <a:ext cx="35433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bwMode="auto">
          <a:xfrm>
            <a:off x="9044843" y="3647122"/>
            <a:ext cx="435339" cy="155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hape 30"/>
          <p:cNvCxnSpPr>
            <a:cxnSpLocks/>
            <a:stCxn id="21" idx="0"/>
            <a:endCxn id="23" idx="2"/>
          </p:cNvCxnSpPr>
          <p:nvPr/>
        </p:nvCxnSpPr>
        <p:spPr>
          <a:xfrm rot="5400000" flipH="1" flipV="1">
            <a:off x="8023621" y="3265637"/>
            <a:ext cx="701923" cy="1775862"/>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hape 30"/>
          <p:cNvCxnSpPr>
            <a:stCxn id="19" idx="2"/>
            <a:endCxn id="22" idx="1"/>
          </p:cNvCxnSpPr>
          <p:nvPr/>
        </p:nvCxnSpPr>
        <p:spPr>
          <a:xfrm rot="16200000" flipH="1">
            <a:off x="2683669" y="3712369"/>
            <a:ext cx="4229100" cy="309562"/>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00400" y="3802606"/>
            <a:ext cx="152400" cy="997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09273" y="5282343"/>
            <a:ext cx="2534653" cy="1277273"/>
          </a:xfrm>
          <a:prstGeom prst="rect">
            <a:avLst/>
          </a:prstGeom>
          <a:solidFill>
            <a:srgbClr val="63666A"/>
          </a:solidFill>
        </p:spPr>
        <p:txBody>
          <a:bodyPr wrap="square" rtlCol="0">
            <a:spAutoFit/>
          </a:bodyPr>
          <a:lstStyle/>
          <a:p>
            <a:r>
              <a:rPr lang="en-US" sz="1100" b="1" dirty="0">
                <a:solidFill>
                  <a:schemeClr val="bg1"/>
                </a:solidFill>
              </a:rPr>
              <a:t>Step 4D: </a:t>
            </a:r>
            <a:r>
              <a:rPr lang="en-US" sz="1100" dirty="0">
                <a:solidFill>
                  <a:schemeClr val="bg1"/>
                </a:solidFill>
              </a:rPr>
              <a:t>Select the documentation that is needed to define the frozen process for the FSC/CTQP characteristic.  One or more may be associated to a FSC/CTQP characteristic. </a:t>
            </a:r>
            <a:r>
              <a:rPr lang="en-US" sz="1100" b="1" dirty="0">
                <a:solidFill>
                  <a:schemeClr val="bg1"/>
                </a:solidFill>
              </a:rPr>
              <a:t>Note: Check the top box to select all.</a:t>
            </a:r>
          </a:p>
        </p:txBody>
      </p:sp>
      <p:cxnSp>
        <p:nvCxnSpPr>
          <p:cNvPr id="20" name="Shape 30"/>
          <p:cNvCxnSpPr/>
          <p:nvPr/>
        </p:nvCxnSpPr>
        <p:spPr>
          <a:xfrm rot="16200000" flipH="1">
            <a:off x="3052011" y="5045240"/>
            <a:ext cx="481257" cy="1"/>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8D9623E-DFD1-162F-7154-DA4E82BEEABC}"/>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6" name="Action Button: Go to Beginning 25">
            <a:hlinkClick r:id="rId4" action="ppaction://hlinksldjump" highlightClick="1"/>
            <a:extLst>
              <a:ext uri="{FF2B5EF4-FFF2-40B4-BE49-F238E27FC236}">
                <a16:creationId xmlns:a16="http://schemas.microsoft.com/office/drawing/2014/main" id="{111B3D43-975E-3A48-871E-52684BEFB5AF}"/>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F129CC7-F456-1407-B206-DFB22CA1DB42}"/>
              </a:ext>
            </a:extLst>
          </p:cNvPr>
          <p:cNvSpPr txBox="1"/>
          <p:nvPr/>
        </p:nvSpPr>
        <p:spPr>
          <a:xfrm>
            <a:off x="567267" y="550333"/>
            <a:ext cx="10837333" cy="584775"/>
          </a:xfrm>
          <a:prstGeom prst="rect">
            <a:avLst/>
          </a:prstGeom>
          <a:noFill/>
        </p:spPr>
        <p:txBody>
          <a:bodyPr wrap="square" rtlCol="0">
            <a:spAutoFit/>
          </a:bodyPr>
          <a:lstStyle/>
          <a:p>
            <a:r>
              <a:rPr lang="en-US" sz="3200" spc="300" dirty="0"/>
              <a:t>COPS: COMPLETING A FROZEN PROCESS</a:t>
            </a:r>
            <a:endParaRPr lang="en-US" sz="3200" dirty="0"/>
          </a:p>
        </p:txBody>
      </p:sp>
    </p:spTree>
    <p:extLst>
      <p:ext uri="{BB962C8B-B14F-4D97-AF65-F5344CB8AC3E}">
        <p14:creationId xmlns:p14="http://schemas.microsoft.com/office/powerpoint/2010/main" val="247330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76172"/>
            <a:ext cx="8686800" cy="20720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bwMode="auto">
          <a:xfrm>
            <a:off x="3352800" y="1600200"/>
            <a:ext cx="5486400" cy="523220"/>
          </a:xfrm>
          <a:prstGeom prst="rect">
            <a:avLst/>
          </a:prstGeom>
          <a:noFill/>
          <a:ln w="25400">
            <a:noFill/>
            <a:miter lim="800000"/>
            <a:headEnd/>
            <a:tailEnd/>
          </a:ln>
        </p:spPr>
        <p:txBody>
          <a:bodyPr wrap="square">
            <a:spAutoFit/>
          </a:bodyPr>
          <a:lstStyle/>
          <a:p>
            <a:r>
              <a:rPr lang="en-US" sz="1400" dirty="0"/>
              <a:t>After being submitted, the status of the Frozen Process will change from “Draft” to “Submitted” in the COPS Summary Screen.</a:t>
            </a:r>
          </a:p>
        </p:txBody>
      </p:sp>
      <p:sp>
        <p:nvSpPr>
          <p:cNvPr id="13" name="Rectangle 12"/>
          <p:cNvSpPr/>
          <p:nvPr/>
        </p:nvSpPr>
        <p:spPr bwMode="auto">
          <a:xfrm>
            <a:off x="6308181" y="3720594"/>
            <a:ext cx="741138" cy="4879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hape 30"/>
          <p:cNvCxnSpPr>
            <a:stCxn id="11" idx="2"/>
            <a:endCxn id="13" idx="0"/>
          </p:cNvCxnSpPr>
          <p:nvPr/>
        </p:nvCxnSpPr>
        <p:spPr>
          <a:xfrm rot="16200000" flipH="1">
            <a:off x="5588790" y="2630631"/>
            <a:ext cx="1597173" cy="58275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2790825" y="5181600"/>
            <a:ext cx="6610350" cy="523220"/>
          </a:xfrm>
          <a:prstGeom prst="rect">
            <a:avLst/>
          </a:prstGeom>
          <a:noFill/>
          <a:ln w="25400">
            <a:noFill/>
            <a:miter lim="800000"/>
            <a:headEnd/>
            <a:tailEnd/>
          </a:ln>
        </p:spPr>
        <p:txBody>
          <a:bodyPr wrap="square">
            <a:spAutoFit/>
          </a:bodyPr>
          <a:lstStyle/>
          <a:p>
            <a:r>
              <a:rPr lang="en-US" sz="1400" dirty="0"/>
              <a:t>Review Board Response.  After being reviewed, if the process is acceptable, the status will display “Approved” and the process will be considered frozen.</a:t>
            </a:r>
          </a:p>
        </p:txBody>
      </p:sp>
      <p:sp>
        <p:nvSpPr>
          <p:cNvPr id="16" name="Rectangle 15"/>
          <p:cNvSpPr/>
          <p:nvPr/>
        </p:nvSpPr>
        <p:spPr bwMode="auto">
          <a:xfrm>
            <a:off x="6308181" y="4212668"/>
            <a:ext cx="741138" cy="227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hape 30"/>
          <p:cNvCxnSpPr>
            <a:stCxn id="15" idx="0"/>
            <a:endCxn id="16" idx="2"/>
          </p:cNvCxnSpPr>
          <p:nvPr/>
        </p:nvCxnSpPr>
        <p:spPr>
          <a:xfrm rot="5400000" flipH="1" flipV="1">
            <a:off x="6016731" y="4519581"/>
            <a:ext cx="741288" cy="58275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12"/>
          <p:cNvSpPr txBox="1">
            <a:spLocks noChangeArrowheads="1"/>
          </p:cNvSpPr>
          <p:nvPr/>
        </p:nvSpPr>
        <p:spPr bwMode="auto">
          <a:xfrm>
            <a:off x="287867" y="635000"/>
            <a:ext cx="10380133" cy="584775"/>
          </a:xfrm>
          <a:prstGeom prst="rect">
            <a:avLst/>
          </a:prstGeom>
          <a:noFill/>
          <a:ln w="9525">
            <a:noFill/>
            <a:miter lim="800000"/>
            <a:headEnd/>
            <a:tailEnd/>
          </a:ln>
        </p:spPr>
        <p:txBody>
          <a:bodyPr wrap="square">
            <a:spAutoFit/>
          </a:bodyPr>
          <a:lstStyle/>
          <a:p>
            <a:pPr algn="ctr"/>
            <a:r>
              <a:rPr lang="en-US" sz="3200" b="1" dirty="0"/>
              <a:t> </a:t>
            </a:r>
            <a:r>
              <a:rPr lang="en-US" sz="3200" spc="300" dirty="0"/>
              <a:t>COPS: COMPLETING A FROZEN PROCESS</a:t>
            </a:r>
          </a:p>
        </p:txBody>
      </p:sp>
      <p:sp>
        <p:nvSpPr>
          <p:cNvPr id="2" name="Footer Placeholder 1">
            <a:extLst>
              <a:ext uri="{FF2B5EF4-FFF2-40B4-BE49-F238E27FC236}">
                <a16:creationId xmlns:a16="http://schemas.microsoft.com/office/drawing/2014/main" id="{86F19D41-27F2-5402-DD8E-49619BAEFCE7}"/>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3" name="Action Button: Go to Beginning 22">
            <a:hlinkClick r:id="rId4" action="ppaction://hlinksldjump" highlightClick="1"/>
            <a:extLst>
              <a:ext uri="{FF2B5EF4-FFF2-40B4-BE49-F238E27FC236}">
                <a16:creationId xmlns:a16="http://schemas.microsoft.com/office/drawing/2014/main" id="{FD4BA30B-4503-58D8-3ECF-750C0610B566}"/>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45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1"/>
            <a:ext cx="8686800" cy="20720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bwMode="auto">
          <a:xfrm>
            <a:off x="3371850" y="1981201"/>
            <a:ext cx="5448300" cy="30777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400" dirty="0">
                <a:solidFill>
                  <a:schemeClr val="bg1"/>
                </a:solidFill>
              </a:rPr>
              <a:t>To start updating an approved frozen process, select “</a:t>
            </a:r>
            <a:r>
              <a:rPr lang="en-US" sz="1400" b="1" dirty="0">
                <a:solidFill>
                  <a:schemeClr val="bg1"/>
                </a:solidFill>
              </a:rPr>
              <a:t>View/Edit</a:t>
            </a:r>
            <a:r>
              <a:rPr lang="en-US" sz="1400" dirty="0">
                <a:solidFill>
                  <a:schemeClr val="bg1"/>
                </a:solidFill>
              </a:rPr>
              <a:t>”.</a:t>
            </a:r>
          </a:p>
        </p:txBody>
      </p:sp>
      <p:sp>
        <p:nvSpPr>
          <p:cNvPr id="14" name="Rectangle 13"/>
          <p:cNvSpPr/>
          <p:nvPr/>
        </p:nvSpPr>
        <p:spPr bwMode="auto">
          <a:xfrm>
            <a:off x="5689802" y="4786492"/>
            <a:ext cx="616048" cy="141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hape 30"/>
          <p:cNvCxnSpPr>
            <a:stCxn id="11" idx="2"/>
            <a:endCxn id="14" idx="0"/>
          </p:cNvCxnSpPr>
          <p:nvPr/>
        </p:nvCxnSpPr>
        <p:spPr>
          <a:xfrm rot="5400000">
            <a:off x="4798156" y="3488647"/>
            <a:ext cx="2497514" cy="9817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60CBEB9-E38F-DADF-8CE1-A38E87D0BE05}"/>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1" name="Action Button: Go to Beginning 20">
            <a:hlinkClick r:id="rId4" action="ppaction://hlinksldjump" highlightClick="1"/>
            <a:extLst>
              <a:ext uri="{FF2B5EF4-FFF2-40B4-BE49-F238E27FC236}">
                <a16:creationId xmlns:a16="http://schemas.microsoft.com/office/drawing/2014/main" id="{13861343-85F3-4ECD-E6AE-7F0F25D578AF}"/>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3086E44-3A66-38F5-0FE6-5736188B7BF8}"/>
              </a:ext>
            </a:extLst>
          </p:cNvPr>
          <p:cNvSpPr txBox="1"/>
          <p:nvPr/>
        </p:nvSpPr>
        <p:spPr>
          <a:xfrm>
            <a:off x="499533" y="668867"/>
            <a:ext cx="10312400" cy="1354217"/>
          </a:xfrm>
          <a:prstGeom prst="rect">
            <a:avLst/>
          </a:prstGeom>
          <a:noFill/>
        </p:spPr>
        <p:txBody>
          <a:bodyPr wrap="square" rtlCol="0">
            <a:spAutoFit/>
          </a:bodyPr>
          <a:lstStyle/>
          <a:p>
            <a:r>
              <a:rPr lang="en-US" sz="3200" spc="300" dirty="0"/>
              <a:t>COPS: MODIFYING AN APPROVED FROZEN PROCESS</a:t>
            </a:r>
          </a:p>
          <a:p>
            <a:endParaRPr lang="en-US" dirty="0"/>
          </a:p>
        </p:txBody>
      </p:sp>
    </p:spTree>
    <p:extLst>
      <p:ext uri="{BB962C8B-B14F-4D97-AF65-F5344CB8AC3E}">
        <p14:creationId xmlns:p14="http://schemas.microsoft.com/office/powerpoint/2010/main" val="213225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06020"/>
            <a:ext cx="8686800" cy="43185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bwMode="auto">
          <a:xfrm>
            <a:off x="2362200" y="2819400"/>
            <a:ext cx="4457700" cy="600164"/>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Edit:</a:t>
            </a:r>
            <a:r>
              <a:rPr lang="en-US" sz="1100" dirty="0">
                <a:solidFill>
                  <a:schemeClr val="bg1"/>
                </a:solidFill>
              </a:rPr>
              <a:t> In order to update an attached Document on an approved Frozen Process, select the first paper icon to “</a:t>
            </a:r>
            <a:r>
              <a:rPr lang="en-US" sz="1100" b="1" dirty="0">
                <a:solidFill>
                  <a:schemeClr val="bg1"/>
                </a:solidFill>
              </a:rPr>
              <a:t>View</a:t>
            </a:r>
            <a:r>
              <a:rPr lang="en-US" sz="1100" dirty="0">
                <a:solidFill>
                  <a:schemeClr val="bg1"/>
                </a:solidFill>
              </a:rPr>
              <a:t>” the attached Document. See next slides for details.</a:t>
            </a:r>
          </a:p>
        </p:txBody>
      </p:sp>
      <p:sp>
        <p:nvSpPr>
          <p:cNvPr id="14" name="Rectangle 13"/>
          <p:cNvSpPr/>
          <p:nvPr/>
        </p:nvSpPr>
        <p:spPr bwMode="auto">
          <a:xfrm>
            <a:off x="3342360" y="4334096"/>
            <a:ext cx="178448" cy="40328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hape 30"/>
          <p:cNvCxnSpPr>
            <a:stCxn id="11" idx="2"/>
            <a:endCxn id="14" idx="0"/>
          </p:cNvCxnSpPr>
          <p:nvPr/>
        </p:nvCxnSpPr>
        <p:spPr>
          <a:xfrm rot="5400000">
            <a:off x="3554051" y="3297097"/>
            <a:ext cx="914532" cy="1159466"/>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6072948" y="2133601"/>
            <a:ext cx="4343400" cy="43088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Add Document:</a:t>
            </a:r>
            <a:r>
              <a:rPr lang="en-US" sz="1100" dirty="0">
                <a:solidFill>
                  <a:schemeClr val="bg1"/>
                </a:solidFill>
              </a:rPr>
              <a:t> To add a Document, select “</a:t>
            </a:r>
            <a:r>
              <a:rPr lang="en-US" sz="1100" b="1" dirty="0">
                <a:solidFill>
                  <a:schemeClr val="bg1"/>
                </a:solidFill>
              </a:rPr>
              <a:t>Add Document</a:t>
            </a:r>
            <a:r>
              <a:rPr lang="en-US" sz="1100" dirty="0">
                <a:solidFill>
                  <a:schemeClr val="bg1"/>
                </a:solidFill>
              </a:rPr>
              <a:t>” and follow the previous Completing a Frozen Process instructions.</a:t>
            </a:r>
          </a:p>
        </p:txBody>
      </p:sp>
      <p:sp>
        <p:nvSpPr>
          <p:cNvPr id="17" name="Rectangle 16"/>
          <p:cNvSpPr/>
          <p:nvPr/>
        </p:nvSpPr>
        <p:spPr bwMode="auto">
          <a:xfrm>
            <a:off x="9475849" y="3689692"/>
            <a:ext cx="677653" cy="1284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hape 30"/>
          <p:cNvCxnSpPr>
            <a:stCxn id="16" idx="2"/>
            <a:endCxn id="17" idx="0"/>
          </p:cNvCxnSpPr>
          <p:nvPr/>
        </p:nvCxnSpPr>
        <p:spPr>
          <a:xfrm rot="16200000" flipH="1">
            <a:off x="8467059" y="2342076"/>
            <a:ext cx="1125204" cy="1570027"/>
          </a:xfrm>
          <a:prstGeom prst="bent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1AB5AC3-A523-90CA-0EC0-CC30A182F854}"/>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3" name="Action Button: Go to Beginning 22">
            <a:hlinkClick r:id="rId4" action="ppaction://hlinksldjump" highlightClick="1"/>
            <a:extLst>
              <a:ext uri="{FF2B5EF4-FFF2-40B4-BE49-F238E27FC236}">
                <a16:creationId xmlns:a16="http://schemas.microsoft.com/office/drawing/2014/main" id="{03D0F9E0-DDBA-5F22-CC6D-71A97C53096C}"/>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60D1620-CAAE-EE79-6FE9-8C71DB44E76C}"/>
              </a:ext>
            </a:extLst>
          </p:cNvPr>
          <p:cNvSpPr txBox="1"/>
          <p:nvPr/>
        </p:nvSpPr>
        <p:spPr>
          <a:xfrm>
            <a:off x="567266" y="601133"/>
            <a:ext cx="10811933" cy="1354217"/>
          </a:xfrm>
          <a:prstGeom prst="rect">
            <a:avLst/>
          </a:prstGeom>
          <a:noFill/>
        </p:spPr>
        <p:txBody>
          <a:bodyPr wrap="square" rtlCol="0">
            <a:spAutoFit/>
          </a:bodyPr>
          <a:lstStyle/>
          <a:p>
            <a:r>
              <a:rPr lang="en-US" sz="3200" spc="300" dirty="0"/>
              <a:t>COPS: MODIFYING AN APPROVED FROZEN PROCESS</a:t>
            </a:r>
          </a:p>
          <a:p>
            <a:endParaRPr lang="en-US" dirty="0"/>
          </a:p>
        </p:txBody>
      </p:sp>
    </p:spTree>
    <p:extLst>
      <p:ext uri="{BB962C8B-B14F-4D97-AF65-F5344CB8AC3E}">
        <p14:creationId xmlns:p14="http://schemas.microsoft.com/office/powerpoint/2010/main" val="262936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29394"/>
            <a:ext cx="8686800" cy="53238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bwMode="auto">
          <a:xfrm>
            <a:off x="4591050" y="2590801"/>
            <a:ext cx="3009900" cy="43088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dirty="0">
                <a:solidFill>
                  <a:schemeClr val="bg1"/>
                </a:solidFill>
              </a:rPr>
              <a:t>Make the appropriate changes in the Attach Document display and then select “</a:t>
            </a:r>
            <a:r>
              <a:rPr lang="en-US" sz="1100" b="1" dirty="0">
                <a:solidFill>
                  <a:schemeClr val="bg1"/>
                </a:solidFill>
              </a:rPr>
              <a:t>Save</a:t>
            </a:r>
            <a:r>
              <a:rPr lang="en-US" sz="1100" dirty="0">
                <a:solidFill>
                  <a:schemeClr val="bg1"/>
                </a:solidFill>
              </a:rPr>
              <a:t>”.</a:t>
            </a:r>
          </a:p>
        </p:txBody>
      </p:sp>
      <p:sp>
        <p:nvSpPr>
          <p:cNvPr id="19" name="Rectangle 18"/>
          <p:cNvSpPr/>
          <p:nvPr/>
        </p:nvSpPr>
        <p:spPr bwMode="auto">
          <a:xfrm>
            <a:off x="3192716" y="4422295"/>
            <a:ext cx="7086600" cy="164872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hape 30"/>
          <p:cNvCxnSpPr>
            <a:stCxn id="13" idx="2"/>
            <a:endCxn id="19" idx="0"/>
          </p:cNvCxnSpPr>
          <p:nvPr/>
        </p:nvCxnSpPr>
        <p:spPr>
          <a:xfrm rot="16200000" flipH="1">
            <a:off x="5715704" y="3401983"/>
            <a:ext cx="1400608" cy="640016"/>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9680800" y="5950024"/>
            <a:ext cx="251901" cy="12845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a:extLst>
              <a:ext uri="{FF2B5EF4-FFF2-40B4-BE49-F238E27FC236}">
                <a16:creationId xmlns:a16="http://schemas.microsoft.com/office/drawing/2014/main" id="{C9A5E5F1-F38A-29A4-D49C-1D2B674ACE3E}"/>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8" name="Action Button: Go to Beginning 17">
            <a:hlinkClick r:id="rId4" action="ppaction://hlinksldjump" highlightClick="1"/>
            <a:extLst>
              <a:ext uri="{FF2B5EF4-FFF2-40B4-BE49-F238E27FC236}">
                <a16:creationId xmlns:a16="http://schemas.microsoft.com/office/drawing/2014/main" id="{55336E4E-EF1B-9B4E-CB94-FF6EB81B0B5B}"/>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AC91D4C-E648-E736-047C-4146BE2E4EE2}"/>
              </a:ext>
            </a:extLst>
          </p:cNvPr>
          <p:cNvSpPr txBox="1"/>
          <p:nvPr/>
        </p:nvSpPr>
        <p:spPr>
          <a:xfrm>
            <a:off x="220133" y="228600"/>
            <a:ext cx="11683999" cy="1354217"/>
          </a:xfrm>
          <a:prstGeom prst="rect">
            <a:avLst/>
          </a:prstGeom>
          <a:noFill/>
        </p:spPr>
        <p:txBody>
          <a:bodyPr wrap="square" rtlCol="0">
            <a:spAutoFit/>
          </a:bodyPr>
          <a:lstStyle/>
          <a:p>
            <a:r>
              <a:rPr lang="en-US" sz="3200" spc="300" dirty="0"/>
              <a:t>COPS: MODIFYING AN APPROVED FROZEN PROCESS</a:t>
            </a:r>
          </a:p>
          <a:p>
            <a:endParaRPr lang="en-US" dirty="0"/>
          </a:p>
        </p:txBody>
      </p:sp>
    </p:spTree>
    <p:extLst>
      <p:ext uri="{BB962C8B-B14F-4D97-AF65-F5344CB8AC3E}">
        <p14:creationId xmlns:p14="http://schemas.microsoft.com/office/powerpoint/2010/main" val="179909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21504"/>
            <a:ext cx="8686800" cy="43792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bwMode="auto">
          <a:xfrm>
            <a:off x="6781800" y="2524036"/>
            <a:ext cx="2590800" cy="600164"/>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dirty="0">
                <a:solidFill>
                  <a:schemeClr val="bg1"/>
                </a:solidFill>
              </a:rPr>
              <a:t>When the process is ready for re-submittal, select “</a:t>
            </a:r>
            <a:r>
              <a:rPr lang="en-US" sz="1100" b="1" dirty="0">
                <a:solidFill>
                  <a:schemeClr val="bg1"/>
                </a:solidFill>
              </a:rPr>
              <a:t>Submit</a:t>
            </a:r>
            <a:r>
              <a:rPr lang="en-US" sz="1100" dirty="0">
                <a:solidFill>
                  <a:schemeClr val="bg1"/>
                </a:solidFill>
              </a:rPr>
              <a:t>”. Once approved, the original will be modified.</a:t>
            </a:r>
          </a:p>
        </p:txBody>
      </p:sp>
      <p:sp>
        <p:nvSpPr>
          <p:cNvPr id="10" name="Rectangle 9"/>
          <p:cNvSpPr/>
          <p:nvPr/>
        </p:nvSpPr>
        <p:spPr bwMode="auto">
          <a:xfrm>
            <a:off x="3200400" y="1305580"/>
            <a:ext cx="5791200" cy="523220"/>
          </a:xfrm>
          <a:prstGeom prst="rect">
            <a:avLst/>
          </a:prstGeom>
          <a:noFill/>
          <a:ln w="25400">
            <a:noFill/>
            <a:miter lim="800000"/>
            <a:headEnd/>
            <a:tailEnd/>
          </a:ln>
        </p:spPr>
        <p:txBody>
          <a:bodyPr wrap="square">
            <a:spAutoFit/>
          </a:bodyPr>
          <a:lstStyle/>
          <a:p>
            <a:r>
              <a:rPr lang="en-US" sz="1400" dirty="0"/>
              <a:t>The changes will be saved as a duplicate document with the status “In Process Modify” underneath the original document pending approval.</a:t>
            </a:r>
          </a:p>
        </p:txBody>
      </p:sp>
      <p:sp>
        <p:nvSpPr>
          <p:cNvPr id="14" name="Rectangle 13"/>
          <p:cNvSpPr/>
          <p:nvPr/>
        </p:nvSpPr>
        <p:spPr bwMode="auto">
          <a:xfrm>
            <a:off x="3200400" y="4555120"/>
            <a:ext cx="6858000" cy="27709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hape 30"/>
          <p:cNvCxnSpPr>
            <a:stCxn id="10" idx="2"/>
            <a:endCxn id="14" idx="0"/>
          </p:cNvCxnSpPr>
          <p:nvPr/>
        </p:nvCxnSpPr>
        <p:spPr>
          <a:xfrm rot="16200000" flipH="1">
            <a:off x="4999542" y="2925259"/>
            <a:ext cx="2726319" cy="533400"/>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9039851" y="3687078"/>
            <a:ext cx="382517" cy="12849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hape 30"/>
          <p:cNvCxnSpPr>
            <a:stCxn id="9" idx="2"/>
            <a:endCxn id="16" idx="0"/>
          </p:cNvCxnSpPr>
          <p:nvPr/>
        </p:nvCxnSpPr>
        <p:spPr>
          <a:xfrm rot="16200000" flipH="1">
            <a:off x="8372717" y="2828684"/>
            <a:ext cx="562877" cy="1153909"/>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2"/>
          <p:cNvSpPr txBox="1">
            <a:spLocks noChangeArrowheads="1"/>
          </p:cNvSpPr>
          <p:nvPr/>
        </p:nvSpPr>
        <p:spPr bwMode="auto">
          <a:xfrm>
            <a:off x="448733" y="321733"/>
            <a:ext cx="10346267" cy="1077218"/>
          </a:xfrm>
          <a:prstGeom prst="rect">
            <a:avLst/>
          </a:prstGeom>
          <a:noFill/>
          <a:ln w="9525">
            <a:noFill/>
            <a:miter lim="800000"/>
            <a:headEnd/>
            <a:tailEnd/>
          </a:ln>
        </p:spPr>
        <p:txBody>
          <a:bodyPr wrap="square">
            <a:spAutoFit/>
          </a:bodyPr>
          <a:lstStyle/>
          <a:p>
            <a:r>
              <a:rPr lang="en-US" sz="3200" spc="300" dirty="0"/>
              <a:t>COPS: MODIFYING AN APPROVED FROZEN PROCESS</a:t>
            </a:r>
          </a:p>
        </p:txBody>
      </p:sp>
      <p:sp>
        <p:nvSpPr>
          <p:cNvPr id="2" name="Footer Placeholder 1">
            <a:extLst>
              <a:ext uri="{FF2B5EF4-FFF2-40B4-BE49-F238E27FC236}">
                <a16:creationId xmlns:a16="http://schemas.microsoft.com/office/drawing/2014/main" id="{29B7F7CC-232F-3C64-EA36-1B29DF49570D}"/>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4" name="Action Button: Go to Beginning 23">
            <a:hlinkClick r:id="rId4" action="ppaction://hlinksldjump" highlightClick="1"/>
            <a:extLst>
              <a:ext uri="{FF2B5EF4-FFF2-40B4-BE49-F238E27FC236}">
                <a16:creationId xmlns:a16="http://schemas.microsoft.com/office/drawing/2014/main" id="{3D1C2096-8EBF-8CDE-BE88-9205BDF007BD}"/>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44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B6AD18-745C-4CEF-BA8F-70749427E9AF}"/>
              </a:ext>
            </a:extLst>
          </p:cNvPr>
          <p:cNvSpPr>
            <a:spLocks noGrp="1"/>
          </p:cNvSpPr>
          <p:nvPr>
            <p:ph type="ftr" sz="quarter" idx="16"/>
          </p:nvPr>
        </p:nvSpPr>
        <p:spPr>
          <a:xfrm>
            <a:off x="85293" y="6583702"/>
            <a:ext cx="10072498" cy="274298"/>
          </a:xfrm>
        </p:spPr>
        <p:txBody>
          <a:bodyPr/>
          <a:lstStyle/>
          <a:p>
            <a:r>
              <a:rPr lang="en-US"/>
              <a:t>Collins Aerospace proprietary.  |  This document contains no export controlled technical data.</a:t>
            </a:r>
            <a:endParaRPr lang="en-US" dirty="0"/>
          </a:p>
        </p:txBody>
      </p:sp>
      <p:sp>
        <p:nvSpPr>
          <p:cNvPr id="9" name="Rectangle 2"/>
          <p:cNvSpPr>
            <a:spLocks noGrp="1" noChangeArrowheads="1"/>
          </p:cNvSpPr>
          <p:nvPr>
            <p:ph type="title"/>
          </p:nvPr>
        </p:nvSpPr>
        <p:spPr>
          <a:xfrm>
            <a:off x="475192" y="531284"/>
            <a:ext cx="10810875" cy="676275"/>
          </a:xfrm>
        </p:spPr>
        <p:txBody>
          <a:bodyPr/>
          <a:lstStyle/>
          <a:p>
            <a:r>
              <a:rPr lang="en-US" dirty="0"/>
              <a:t>Control Of Process &amp; Safety (COPS)</a:t>
            </a:r>
            <a:br>
              <a:rPr lang="en-US" dirty="0"/>
            </a:br>
            <a:r>
              <a:rPr lang="en-US" dirty="0"/>
              <a:t>Table of contents </a:t>
            </a:r>
          </a:p>
        </p:txBody>
      </p:sp>
      <p:sp>
        <p:nvSpPr>
          <p:cNvPr id="14" name="TextBox 13">
            <a:extLst>
              <a:ext uri="{FF2B5EF4-FFF2-40B4-BE49-F238E27FC236}">
                <a16:creationId xmlns:a16="http://schemas.microsoft.com/office/drawing/2014/main" id="{94968D21-6BD0-5C8D-8D10-0FC4EB005430}"/>
              </a:ext>
            </a:extLst>
          </p:cNvPr>
          <p:cNvSpPr txBox="1"/>
          <p:nvPr/>
        </p:nvSpPr>
        <p:spPr>
          <a:xfrm>
            <a:off x="1397000" y="1930400"/>
            <a:ext cx="7044267" cy="4524315"/>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ction="ppaction://hlinksldjump"/>
              </a:rPr>
              <a:t>COPS overview</a:t>
            </a:r>
            <a:endParaRPr lang="en-US" dirty="0"/>
          </a:p>
          <a:p>
            <a:pPr marL="285750" indent="-285750">
              <a:buFont typeface="Arial" panose="020B0604020202020204" pitchFamily="34" charset="0"/>
              <a:buChar char="•"/>
            </a:pPr>
            <a:r>
              <a:rPr lang="en-US" dirty="0">
                <a:hlinkClick r:id="rId3" action="ppaction://hlinksldjump"/>
              </a:rPr>
              <a:t>Matrix of Critical to Quality Features</a:t>
            </a:r>
            <a:endParaRPr lang="en-US" dirty="0"/>
          </a:p>
          <a:p>
            <a:pPr marL="285750" indent="-285750">
              <a:buFont typeface="Arial" panose="020B0604020202020204" pitchFamily="34" charset="0"/>
              <a:buChar char="•"/>
            </a:pPr>
            <a:r>
              <a:rPr lang="en-US" dirty="0">
                <a:hlinkClick r:id="rId4" action="ppaction://hlinksldjump"/>
              </a:rPr>
              <a:t>Process Overview</a:t>
            </a:r>
            <a:endParaRPr lang="en-US" dirty="0"/>
          </a:p>
          <a:p>
            <a:pPr marL="285750" indent="-285750">
              <a:buFont typeface="Arial" panose="020B0604020202020204" pitchFamily="34" charset="0"/>
              <a:buChar char="•"/>
            </a:pPr>
            <a:r>
              <a:rPr lang="en-US" dirty="0">
                <a:hlinkClick r:id="rId5" action="ppaction://hlinksldjump"/>
              </a:rPr>
              <a:t>Supplier Responsibilities </a:t>
            </a:r>
            <a:endParaRPr lang="en-US" dirty="0"/>
          </a:p>
          <a:p>
            <a:pPr marL="285750" indent="-285750">
              <a:buFont typeface="Arial" panose="020B0604020202020204" pitchFamily="34" charset="0"/>
              <a:buChar char="•"/>
            </a:pPr>
            <a:r>
              <a:rPr lang="en-US" dirty="0">
                <a:hlinkClick r:id="rId6" action="ppaction://hlinksldjump"/>
              </a:rPr>
              <a:t>COPS Database Access</a:t>
            </a:r>
            <a:endParaRPr lang="en-US" dirty="0"/>
          </a:p>
          <a:p>
            <a:pPr marL="285750" indent="-285750">
              <a:buFont typeface="Arial" panose="020B0604020202020204" pitchFamily="34" charset="0"/>
              <a:buChar char="•"/>
            </a:pPr>
            <a:r>
              <a:rPr lang="en-US" dirty="0">
                <a:hlinkClick r:id="rId7" action="ppaction://hlinksldjump"/>
              </a:rPr>
              <a:t>Completing a Frozen Process</a:t>
            </a:r>
            <a:endParaRPr lang="en-US" dirty="0"/>
          </a:p>
          <a:p>
            <a:pPr marL="285750" indent="-285750">
              <a:buFont typeface="Arial" panose="020B0604020202020204" pitchFamily="34" charset="0"/>
              <a:buChar char="•"/>
            </a:pPr>
            <a:r>
              <a:rPr lang="en-US" dirty="0">
                <a:hlinkClick r:id="rId8" action="ppaction://hlinksldjump"/>
              </a:rPr>
              <a:t>Modifying an Approved Frozen Process</a:t>
            </a:r>
            <a:endParaRPr lang="en-US" dirty="0"/>
          </a:p>
          <a:p>
            <a:pPr marL="285750" indent="-285750">
              <a:buFont typeface="Arial" panose="020B0604020202020204" pitchFamily="34" charset="0"/>
              <a:buChar char="•"/>
            </a:pPr>
            <a:r>
              <a:rPr lang="en-US" dirty="0">
                <a:hlinkClick r:id="rId9" action="ppaction://hlinksldjump"/>
              </a:rPr>
              <a:t>Deleting Part of an Approved Frozen Process</a:t>
            </a:r>
            <a:endParaRPr lang="en-US" dirty="0"/>
          </a:p>
          <a:p>
            <a:pPr marL="285750" indent="-285750">
              <a:buFont typeface="Arial" panose="020B0604020202020204" pitchFamily="34" charset="0"/>
              <a:buChar char="•"/>
            </a:pPr>
            <a:r>
              <a:rPr lang="en-US" dirty="0">
                <a:hlinkClick r:id="rId10" action="ppaction://hlinksldjump"/>
              </a:rPr>
              <a:t>Reworking a Frozen Process</a:t>
            </a:r>
            <a:endParaRPr lang="en-US" dirty="0"/>
          </a:p>
          <a:p>
            <a:pPr marL="285750" indent="-285750">
              <a:buFont typeface="Arial" panose="020B0604020202020204" pitchFamily="34" charset="0"/>
              <a:buChar char="•"/>
            </a:pPr>
            <a:r>
              <a:rPr lang="en-US" dirty="0">
                <a:hlinkClick r:id="rId11" action="ppaction://hlinksldjump"/>
              </a:rPr>
              <a:t>Milestone Status Screen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4" name="Action Button: Go to Beginning 3">
            <a:hlinkClick r:id="rId12" action="ppaction://hlinksldjump" highlightClick="1"/>
            <a:extLst>
              <a:ext uri="{FF2B5EF4-FFF2-40B4-BE49-F238E27FC236}">
                <a16:creationId xmlns:a16="http://schemas.microsoft.com/office/drawing/2014/main" id="{690BE416-6B96-A1B3-E8B9-6066F592D21A}"/>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5F4A6A8-8880-681B-C227-CE63FD8C16E8}"/>
              </a:ext>
            </a:extLst>
          </p:cNvPr>
          <p:cNvSpPr txBox="1"/>
          <p:nvPr/>
        </p:nvSpPr>
        <p:spPr>
          <a:xfrm>
            <a:off x="677333" y="5054600"/>
            <a:ext cx="6536267" cy="923330"/>
          </a:xfrm>
          <a:prstGeom prst="rect">
            <a:avLst/>
          </a:prstGeom>
          <a:noFill/>
        </p:spPr>
        <p:txBody>
          <a:bodyPr wrap="square" rtlCol="0">
            <a:spAutoFit/>
          </a:bodyPr>
          <a:lstStyle/>
          <a:p>
            <a:pPr defTabSz="685800"/>
            <a:r>
              <a:rPr lang="en-US" b="1" dirty="0">
                <a:solidFill>
                  <a:srgbClr val="000000"/>
                </a:solidFill>
                <a:latin typeface="Arial"/>
              </a:rPr>
              <a:t>F</a:t>
            </a:r>
            <a:r>
              <a:rPr lang="en-US" sz="1800" b="1" dirty="0">
                <a:solidFill>
                  <a:srgbClr val="000000"/>
                </a:solidFill>
                <a:latin typeface="Arial"/>
              </a:rPr>
              <a:t>or issues or questions contact: </a:t>
            </a:r>
          </a:p>
          <a:p>
            <a:pPr defTabSz="685800"/>
            <a:r>
              <a:rPr lang="en-US" sz="1800" dirty="0">
                <a:solidFill>
                  <a:srgbClr val="000000"/>
                </a:solidFill>
                <a:latin typeface="Arial"/>
                <a:hlinkClick r:id="rId13"/>
              </a:rPr>
              <a:t>gputascops@hs.utc.com</a:t>
            </a:r>
            <a:endParaRPr lang="en-US" sz="1800" dirty="0">
              <a:solidFill>
                <a:srgbClr val="000000"/>
              </a:solidFill>
              <a:latin typeface="Aria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1"/>
            <a:ext cx="8686800" cy="20720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bwMode="auto">
          <a:xfrm>
            <a:off x="3162300" y="1981201"/>
            <a:ext cx="5867400" cy="30777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400" dirty="0">
                <a:solidFill>
                  <a:schemeClr val="bg1"/>
                </a:solidFill>
              </a:rPr>
              <a:t>To start deleting part of an approved frozen process, select “</a:t>
            </a:r>
            <a:r>
              <a:rPr lang="en-US" sz="1400" b="1" dirty="0">
                <a:solidFill>
                  <a:schemeClr val="bg1"/>
                </a:solidFill>
              </a:rPr>
              <a:t>View/Edit</a:t>
            </a:r>
            <a:r>
              <a:rPr lang="en-US" sz="1400" dirty="0">
                <a:solidFill>
                  <a:schemeClr val="bg1"/>
                </a:solidFill>
              </a:rPr>
              <a:t>”.</a:t>
            </a:r>
          </a:p>
        </p:txBody>
      </p:sp>
      <p:sp>
        <p:nvSpPr>
          <p:cNvPr id="19" name="Rectangle 18"/>
          <p:cNvSpPr/>
          <p:nvPr/>
        </p:nvSpPr>
        <p:spPr bwMode="auto">
          <a:xfrm>
            <a:off x="5689802" y="4786492"/>
            <a:ext cx="616048" cy="141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hape 30"/>
          <p:cNvCxnSpPr>
            <a:stCxn id="12" idx="2"/>
            <a:endCxn id="19" idx="0"/>
          </p:cNvCxnSpPr>
          <p:nvPr/>
        </p:nvCxnSpPr>
        <p:spPr>
          <a:xfrm rot="5400000">
            <a:off x="4798156" y="3488647"/>
            <a:ext cx="2497514" cy="9817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296CAD5D-8479-6E44-FBAB-6B9CBB041FCD}"/>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8" name="Action Button: Go to Beginning 17">
            <a:hlinkClick r:id="rId4" action="ppaction://hlinksldjump" highlightClick="1"/>
            <a:extLst>
              <a:ext uri="{FF2B5EF4-FFF2-40B4-BE49-F238E27FC236}">
                <a16:creationId xmlns:a16="http://schemas.microsoft.com/office/drawing/2014/main" id="{B88681B6-D049-4947-9C7B-DB629393C235}"/>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BF65C82-575B-3DBC-2AFC-D587CBBF1BF1}"/>
              </a:ext>
            </a:extLst>
          </p:cNvPr>
          <p:cNvSpPr txBox="1"/>
          <p:nvPr/>
        </p:nvSpPr>
        <p:spPr>
          <a:xfrm>
            <a:off x="355600" y="550333"/>
            <a:ext cx="9802813" cy="1354217"/>
          </a:xfrm>
          <a:prstGeom prst="rect">
            <a:avLst/>
          </a:prstGeom>
          <a:noFill/>
        </p:spPr>
        <p:txBody>
          <a:bodyPr wrap="square" rtlCol="0">
            <a:spAutoFit/>
          </a:bodyPr>
          <a:lstStyle/>
          <a:p>
            <a:r>
              <a:rPr lang="en-US" sz="3200" spc="300" dirty="0"/>
              <a:t>COPS: DELETING PART OF AN APPROVED FROZEN PROCESS</a:t>
            </a:r>
          </a:p>
          <a:p>
            <a:endParaRPr lang="en-US" dirty="0"/>
          </a:p>
        </p:txBody>
      </p:sp>
    </p:spTree>
    <p:extLst>
      <p:ext uri="{BB962C8B-B14F-4D97-AF65-F5344CB8AC3E}">
        <p14:creationId xmlns:p14="http://schemas.microsoft.com/office/powerpoint/2010/main" val="302487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1"/>
            <a:ext cx="8686800" cy="44692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bwMode="auto">
          <a:xfrm>
            <a:off x="5858933" y="2349604"/>
            <a:ext cx="3911600" cy="784830"/>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dirty="0">
                <a:solidFill>
                  <a:schemeClr val="bg1"/>
                </a:solidFill>
              </a:rPr>
              <a:t>In an approved Frozen Process, to delete an attached Document, select “</a:t>
            </a:r>
            <a:r>
              <a:rPr lang="en-US" sz="1100" b="1" dirty="0">
                <a:solidFill>
                  <a:schemeClr val="bg1"/>
                </a:solidFill>
              </a:rPr>
              <a:t>Delete</a:t>
            </a:r>
            <a:r>
              <a:rPr lang="en-US" sz="1100" dirty="0">
                <a:solidFill>
                  <a:schemeClr val="bg1"/>
                </a:solidFill>
              </a:rPr>
              <a:t>” next to the Document.  This will also delete any relation between a Document assigned to a FSC/CTQP.</a:t>
            </a:r>
          </a:p>
        </p:txBody>
      </p:sp>
      <p:sp>
        <p:nvSpPr>
          <p:cNvPr id="9" name="Rectangle 8"/>
          <p:cNvSpPr/>
          <p:nvPr/>
        </p:nvSpPr>
        <p:spPr bwMode="auto">
          <a:xfrm>
            <a:off x="3200400" y="4724401"/>
            <a:ext cx="3911600" cy="615553"/>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dirty="0">
                <a:solidFill>
                  <a:schemeClr val="bg1"/>
                </a:solidFill>
              </a:rPr>
              <a:t>To delete the relation between a Document assigned to a FSC/CTQP without deleting the attached Document, select “</a:t>
            </a:r>
            <a:r>
              <a:rPr lang="en-US" sz="1100" b="1" dirty="0">
                <a:solidFill>
                  <a:schemeClr val="bg1"/>
                </a:solidFill>
              </a:rPr>
              <a:t>Delete</a:t>
            </a:r>
            <a:r>
              <a:rPr lang="en-US" sz="1100" dirty="0">
                <a:solidFill>
                  <a:schemeClr val="bg1"/>
                </a:solidFill>
              </a:rPr>
              <a:t>” next to the Document under the FSC/CTQP.</a:t>
            </a:r>
          </a:p>
        </p:txBody>
      </p:sp>
      <p:sp>
        <p:nvSpPr>
          <p:cNvPr id="13" name="Rectangle 12"/>
          <p:cNvSpPr/>
          <p:nvPr/>
        </p:nvSpPr>
        <p:spPr bwMode="auto">
          <a:xfrm>
            <a:off x="9847187" y="4095649"/>
            <a:ext cx="316130" cy="4436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hape 30"/>
          <p:cNvCxnSpPr>
            <a:stCxn id="8" idx="2"/>
            <a:endCxn id="13" idx="1"/>
          </p:cNvCxnSpPr>
          <p:nvPr/>
        </p:nvCxnSpPr>
        <p:spPr>
          <a:xfrm rot="16200000" flipH="1">
            <a:off x="8239450" y="2709717"/>
            <a:ext cx="1183021" cy="2032454"/>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7950054" y="5792198"/>
            <a:ext cx="462846" cy="2754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hape 30"/>
          <p:cNvCxnSpPr>
            <a:stCxn id="13" idx="2"/>
          </p:cNvCxnSpPr>
          <p:nvPr/>
        </p:nvCxnSpPr>
        <p:spPr>
          <a:xfrm rot="5400000">
            <a:off x="8513749" y="4438415"/>
            <a:ext cx="1390659" cy="1592350"/>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hape 30"/>
          <p:cNvCxnSpPr>
            <a:stCxn id="9" idx="3"/>
            <a:endCxn id="15" idx="0"/>
          </p:cNvCxnSpPr>
          <p:nvPr/>
        </p:nvCxnSpPr>
        <p:spPr>
          <a:xfrm>
            <a:off x="7112001" y="5032177"/>
            <a:ext cx="1069477" cy="760020"/>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09CEA450-D2A5-A2D9-6733-F3A8F5B4AB74}"/>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6" name="Action Button: Go to Beginning 25">
            <a:hlinkClick r:id="rId4" action="ppaction://hlinksldjump" highlightClick="1"/>
            <a:extLst>
              <a:ext uri="{FF2B5EF4-FFF2-40B4-BE49-F238E27FC236}">
                <a16:creationId xmlns:a16="http://schemas.microsoft.com/office/drawing/2014/main" id="{004F93EE-4995-3313-FA17-CF1C10A0802F}"/>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FCF70C7-37F9-35B8-4583-BF5AC897D32B}"/>
              </a:ext>
            </a:extLst>
          </p:cNvPr>
          <p:cNvSpPr txBox="1"/>
          <p:nvPr/>
        </p:nvSpPr>
        <p:spPr>
          <a:xfrm>
            <a:off x="228599" y="423333"/>
            <a:ext cx="11497733" cy="1354217"/>
          </a:xfrm>
          <a:prstGeom prst="rect">
            <a:avLst/>
          </a:prstGeom>
          <a:noFill/>
        </p:spPr>
        <p:txBody>
          <a:bodyPr wrap="square" rtlCol="0">
            <a:spAutoFit/>
          </a:bodyPr>
          <a:lstStyle/>
          <a:p>
            <a:r>
              <a:rPr lang="en-US" sz="3200" spc="300" dirty="0"/>
              <a:t>COPS: DELETING PART OF AN APPROVED FROZEN PROCESS</a:t>
            </a:r>
          </a:p>
          <a:p>
            <a:endParaRPr lang="en-US" dirty="0"/>
          </a:p>
        </p:txBody>
      </p:sp>
    </p:spTree>
    <p:extLst>
      <p:ext uri="{BB962C8B-B14F-4D97-AF65-F5344CB8AC3E}">
        <p14:creationId xmlns:p14="http://schemas.microsoft.com/office/powerpoint/2010/main" val="311285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81430"/>
            <a:ext cx="8686800" cy="45193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bwMode="auto">
          <a:xfrm>
            <a:off x="2068235" y="1219712"/>
            <a:ext cx="6019800" cy="523220"/>
          </a:xfrm>
          <a:prstGeom prst="rect">
            <a:avLst/>
          </a:prstGeom>
          <a:noFill/>
          <a:ln w="25400">
            <a:noFill/>
            <a:miter lim="800000"/>
            <a:headEnd/>
            <a:tailEnd/>
          </a:ln>
        </p:spPr>
        <p:txBody>
          <a:bodyPr wrap="square">
            <a:spAutoFit/>
          </a:bodyPr>
          <a:lstStyle/>
          <a:p>
            <a:r>
              <a:rPr lang="en-US" sz="1400" dirty="0"/>
              <a:t>The delete request will appear as a duplicate document/association with the status “In Process Delete” next to the original document/association.</a:t>
            </a:r>
          </a:p>
        </p:txBody>
      </p:sp>
      <p:sp>
        <p:nvSpPr>
          <p:cNvPr id="19" name="Rectangle 18"/>
          <p:cNvSpPr/>
          <p:nvPr/>
        </p:nvSpPr>
        <p:spPr bwMode="auto">
          <a:xfrm>
            <a:off x="5419164" y="5307166"/>
            <a:ext cx="4736000" cy="276999"/>
          </a:xfrm>
          <a:prstGeom prst="rect">
            <a:avLst/>
          </a:prstGeom>
          <a:noFill/>
          <a:ln w="25400">
            <a:solidFill>
              <a:srgbClr val="00B050"/>
            </a:solidFill>
            <a:miter lim="800000"/>
            <a:headEnd/>
            <a:tailEnd/>
          </a:ln>
        </p:spPr>
        <p:txBody>
          <a:bodyPr wrap="square">
            <a:spAutoFit/>
          </a:bodyPr>
          <a:lstStyle/>
          <a:p>
            <a:r>
              <a:rPr lang="en-US" sz="1200" dirty="0">
                <a:solidFill>
                  <a:srgbClr val="FF0000"/>
                </a:solidFill>
              </a:rPr>
              <a:t>Note: </a:t>
            </a:r>
            <a:r>
              <a:rPr lang="en-US" sz="1200" dirty="0"/>
              <a:t>The delete requests can be cancelled by selecting “Delete”.</a:t>
            </a:r>
          </a:p>
        </p:txBody>
      </p:sp>
      <p:sp>
        <p:nvSpPr>
          <p:cNvPr id="21" name="Rectangle 20"/>
          <p:cNvSpPr/>
          <p:nvPr/>
        </p:nvSpPr>
        <p:spPr bwMode="auto">
          <a:xfrm>
            <a:off x="3211574" y="4652339"/>
            <a:ext cx="6926580" cy="27709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hape 30"/>
          <p:cNvCxnSpPr>
            <a:stCxn id="12" idx="2"/>
            <a:endCxn id="21" idx="0"/>
          </p:cNvCxnSpPr>
          <p:nvPr/>
        </p:nvCxnSpPr>
        <p:spPr>
          <a:xfrm rot="16200000" flipH="1">
            <a:off x="4421796" y="2399270"/>
            <a:ext cx="2909407" cy="1596729"/>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9127116" y="3579625"/>
            <a:ext cx="382517" cy="128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hape 30"/>
          <p:cNvCxnSpPr>
            <a:stCxn id="28" idx="2"/>
            <a:endCxn id="23" idx="0"/>
          </p:cNvCxnSpPr>
          <p:nvPr/>
        </p:nvCxnSpPr>
        <p:spPr>
          <a:xfrm rot="16200000" flipH="1">
            <a:off x="8557260" y="2818510"/>
            <a:ext cx="547754" cy="97447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hape 30"/>
          <p:cNvCxnSpPr>
            <a:stCxn id="19" idx="2"/>
            <a:endCxn id="31" idx="0"/>
          </p:cNvCxnSpPr>
          <p:nvPr/>
        </p:nvCxnSpPr>
        <p:spPr>
          <a:xfrm rot="16200000" flipH="1">
            <a:off x="7771877" y="5599452"/>
            <a:ext cx="447761" cy="417184"/>
          </a:xfrm>
          <a:prstGeom prst="bent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9848668" y="4653159"/>
            <a:ext cx="290265" cy="27544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hape 30"/>
          <p:cNvCxnSpPr>
            <a:stCxn id="19" idx="0"/>
            <a:endCxn id="26" idx="2"/>
          </p:cNvCxnSpPr>
          <p:nvPr/>
        </p:nvCxnSpPr>
        <p:spPr>
          <a:xfrm rot="5400000" flipH="1" flipV="1">
            <a:off x="8701203" y="4014568"/>
            <a:ext cx="378558" cy="2206636"/>
          </a:xfrm>
          <a:prstGeom prst="bent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6781800" y="2262430"/>
            <a:ext cx="3124200" cy="769441"/>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dirty="0">
                <a:solidFill>
                  <a:schemeClr val="bg1"/>
                </a:solidFill>
              </a:rPr>
              <a:t>Once all required delete requests have been created and are ready for re-submittal, select “</a:t>
            </a:r>
            <a:r>
              <a:rPr lang="en-US" sz="1100" b="1" dirty="0">
                <a:solidFill>
                  <a:schemeClr val="bg1"/>
                </a:solidFill>
              </a:rPr>
              <a:t>Submit</a:t>
            </a:r>
            <a:r>
              <a:rPr lang="en-US" sz="1100" dirty="0">
                <a:solidFill>
                  <a:schemeClr val="bg1"/>
                </a:solidFill>
              </a:rPr>
              <a:t>”.  Once approved, the original document will be deleted.</a:t>
            </a:r>
          </a:p>
        </p:txBody>
      </p:sp>
      <p:sp>
        <p:nvSpPr>
          <p:cNvPr id="29" name="Rectangle 28"/>
          <p:cNvSpPr/>
          <p:nvPr/>
        </p:nvSpPr>
        <p:spPr bwMode="auto">
          <a:xfrm>
            <a:off x="5078135" y="6025747"/>
            <a:ext cx="3329213" cy="15181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hape 30"/>
          <p:cNvCxnSpPr>
            <a:stCxn id="12" idx="1"/>
            <a:endCxn id="29" idx="1"/>
          </p:cNvCxnSpPr>
          <p:nvPr/>
        </p:nvCxnSpPr>
        <p:spPr>
          <a:xfrm rot="10800000" flipH="1" flipV="1">
            <a:off x="2068235" y="1481321"/>
            <a:ext cx="3009900" cy="4620331"/>
          </a:xfrm>
          <a:prstGeom prst="bentConnector3">
            <a:avLst>
              <a:gd name="adj1" fmla="val -7595"/>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8011177" y="6031926"/>
            <a:ext cx="386342" cy="1284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12"/>
          <p:cNvSpPr txBox="1">
            <a:spLocks noChangeArrowheads="1"/>
          </p:cNvSpPr>
          <p:nvPr/>
        </p:nvSpPr>
        <p:spPr bwMode="auto">
          <a:xfrm>
            <a:off x="414868" y="298885"/>
            <a:ext cx="11633200" cy="1077218"/>
          </a:xfrm>
          <a:prstGeom prst="rect">
            <a:avLst/>
          </a:prstGeom>
          <a:noFill/>
          <a:ln w="9525">
            <a:noFill/>
            <a:miter lim="800000"/>
            <a:headEnd/>
            <a:tailEnd/>
          </a:ln>
        </p:spPr>
        <p:txBody>
          <a:bodyPr wrap="square">
            <a:spAutoFit/>
          </a:bodyPr>
          <a:lstStyle/>
          <a:p>
            <a:r>
              <a:rPr lang="en-US" sz="3200" spc="300" dirty="0"/>
              <a:t>COPS: DELETING PART OF AN APPROVED FROZEN PROCESS</a:t>
            </a:r>
          </a:p>
        </p:txBody>
      </p:sp>
      <p:sp>
        <p:nvSpPr>
          <p:cNvPr id="2" name="Footer Placeholder 1">
            <a:extLst>
              <a:ext uri="{FF2B5EF4-FFF2-40B4-BE49-F238E27FC236}">
                <a16:creationId xmlns:a16="http://schemas.microsoft.com/office/drawing/2014/main" id="{7C1FA9F5-E1A4-9FC5-5CFC-A707DF330A35}"/>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32" name="Action Button: Go to Beginning 31">
            <a:hlinkClick r:id="rId4" action="ppaction://hlinksldjump" highlightClick="1"/>
            <a:extLst>
              <a:ext uri="{FF2B5EF4-FFF2-40B4-BE49-F238E27FC236}">
                <a16:creationId xmlns:a16="http://schemas.microsoft.com/office/drawing/2014/main" id="{4A9CFB7B-8F6D-5FD3-88FA-55E7C6A711C6}"/>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042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76172"/>
            <a:ext cx="8686800" cy="20720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bwMode="auto">
          <a:xfrm>
            <a:off x="2800350" y="1752601"/>
            <a:ext cx="6591300" cy="307777"/>
          </a:xfrm>
          <a:prstGeom prst="rect">
            <a:avLst/>
          </a:prstGeom>
          <a:noFill/>
          <a:ln w="25400">
            <a:noFill/>
            <a:miter lim="800000"/>
            <a:headEnd/>
            <a:tailEnd/>
          </a:ln>
        </p:spPr>
        <p:txBody>
          <a:bodyPr wrap="square">
            <a:spAutoFit/>
          </a:bodyPr>
          <a:lstStyle/>
          <a:p>
            <a:r>
              <a:rPr lang="en-US" sz="1400" dirty="0"/>
              <a:t>If the process needs improvement or changes, the status will display “Rework”.</a:t>
            </a:r>
          </a:p>
        </p:txBody>
      </p:sp>
      <p:sp>
        <p:nvSpPr>
          <p:cNvPr id="19" name="Rectangle 18"/>
          <p:cNvSpPr/>
          <p:nvPr/>
        </p:nvSpPr>
        <p:spPr bwMode="auto">
          <a:xfrm>
            <a:off x="4457700" y="5299076"/>
            <a:ext cx="3276600" cy="30777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400" dirty="0">
                <a:solidFill>
                  <a:schemeClr val="bg1"/>
                </a:solidFill>
              </a:rPr>
              <a:t>To start reworking, select “</a:t>
            </a:r>
            <a:r>
              <a:rPr lang="en-US" sz="1400" b="1" dirty="0">
                <a:solidFill>
                  <a:schemeClr val="bg1"/>
                </a:solidFill>
              </a:rPr>
              <a:t>View/Edit</a:t>
            </a:r>
            <a:r>
              <a:rPr lang="en-US" sz="1400" dirty="0">
                <a:solidFill>
                  <a:schemeClr val="bg1"/>
                </a:solidFill>
              </a:rPr>
              <a:t>”.</a:t>
            </a:r>
          </a:p>
        </p:txBody>
      </p:sp>
      <p:sp>
        <p:nvSpPr>
          <p:cNvPr id="22" name="Rectangle 21"/>
          <p:cNvSpPr/>
          <p:nvPr/>
        </p:nvSpPr>
        <p:spPr bwMode="auto">
          <a:xfrm>
            <a:off x="6308181" y="4440172"/>
            <a:ext cx="741138" cy="188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hape 30"/>
          <p:cNvCxnSpPr>
            <a:stCxn id="18" idx="2"/>
            <a:endCxn id="22" idx="0"/>
          </p:cNvCxnSpPr>
          <p:nvPr/>
        </p:nvCxnSpPr>
        <p:spPr>
          <a:xfrm rot="16200000" flipH="1">
            <a:off x="5197478" y="2958899"/>
            <a:ext cx="2379794" cy="58275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5692058" y="4457103"/>
            <a:ext cx="616048" cy="128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 name="Shape 30"/>
          <p:cNvCxnSpPr>
            <a:stCxn id="19" idx="0"/>
            <a:endCxn id="24" idx="2"/>
          </p:cNvCxnSpPr>
          <p:nvPr/>
        </p:nvCxnSpPr>
        <p:spPr>
          <a:xfrm rot="16200000" flipV="1">
            <a:off x="5691304" y="4894379"/>
            <a:ext cx="713474" cy="9591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0A7551B3-9411-ED81-F9D7-9FAEADFBC549}"/>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7" name="Action Button: Go to Beginning 16">
            <a:hlinkClick r:id="rId4" action="ppaction://hlinksldjump" highlightClick="1"/>
            <a:extLst>
              <a:ext uri="{FF2B5EF4-FFF2-40B4-BE49-F238E27FC236}">
                <a16:creationId xmlns:a16="http://schemas.microsoft.com/office/drawing/2014/main" id="{DC7AD606-544B-950B-D39B-00DA81DEF29E}"/>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24AD6BA-E9B1-41F1-A853-302FCD940C5A}"/>
              </a:ext>
            </a:extLst>
          </p:cNvPr>
          <p:cNvSpPr txBox="1"/>
          <p:nvPr/>
        </p:nvSpPr>
        <p:spPr>
          <a:xfrm>
            <a:off x="474132" y="533400"/>
            <a:ext cx="10072687" cy="584775"/>
          </a:xfrm>
          <a:prstGeom prst="rect">
            <a:avLst/>
          </a:prstGeom>
          <a:noFill/>
        </p:spPr>
        <p:txBody>
          <a:bodyPr wrap="square" rtlCol="0">
            <a:spAutoFit/>
          </a:bodyPr>
          <a:lstStyle/>
          <a:p>
            <a:r>
              <a:rPr lang="en-US" sz="3200" spc="300" dirty="0"/>
              <a:t>COPS: REWORKING A FROZEN PROCESS</a:t>
            </a:r>
            <a:endParaRPr lang="en-US" sz="3200" dirty="0"/>
          </a:p>
        </p:txBody>
      </p:sp>
    </p:spTree>
    <p:extLst>
      <p:ext uri="{BB962C8B-B14F-4D97-AF65-F5344CB8AC3E}">
        <p14:creationId xmlns:p14="http://schemas.microsoft.com/office/powerpoint/2010/main" val="1637894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1"/>
            <a:ext cx="8686800" cy="4423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bwMode="auto">
          <a:xfrm>
            <a:off x="6375400" y="1550314"/>
            <a:ext cx="3911600" cy="43088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dirty="0">
                <a:solidFill>
                  <a:schemeClr val="bg1"/>
                </a:solidFill>
              </a:rPr>
              <a:t>In order to view rework comments, select “</a:t>
            </a:r>
            <a:r>
              <a:rPr lang="en-US" sz="1100" b="1" dirty="0">
                <a:solidFill>
                  <a:schemeClr val="bg1"/>
                </a:solidFill>
              </a:rPr>
              <a:t>View Rework Comments</a:t>
            </a:r>
            <a:r>
              <a:rPr lang="en-US" sz="1100" dirty="0">
                <a:solidFill>
                  <a:schemeClr val="bg1"/>
                </a:solidFill>
              </a:rPr>
              <a:t>”.</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684" y="1989997"/>
            <a:ext cx="3657600" cy="410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bwMode="auto">
          <a:xfrm>
            <a:off x="2537652" y="5638800"/>
            <a:ext cx="3149600" cy="261610"/>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dirty="0">
                <a:solidFill>
                  <a:schemeClr val="bg1"/>
                </a:solidFill>
              </a:rPr>
              <a:t>Close the window to start applying changes.</a:t>
            </a:r>
          </a:p>
        </p:txBody>
      </p:sp>
      <p:sp>
        <p:nvSpPr>
          <p:cNvPr id="16" name="Rectangle 15"/>
          <p:cNvSpPr/>
          <p:nvPr/>
        </p:nvSpPr>
        <p:spPr bwMode="auto">
          <a:xfrm>
            <a:off x="8166779" y="3505201"/>
            <a:ext cx="1320554" cy="128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hape 30"/>
          <p:cNvCxnSpPr>
            <a:stCxn id="11" idx="2"/>
            <a:endCxn id="16" idx="0"/>
          </p:cNvCxnSpPr>
          <p:nvPr/>
        </p:nvCxnSpPr>
        <p:spPr>
          <a:xfrm rot="16200000" flipH="1">
            <a:off x="7817128" y="2495272"/>
            <a:ext cx="1524000" cy="49585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950153" y="1992314"/>
            <a:ext cx="2216626" cy="15128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43601" y="3633699"/>
            <a:ext cx="2223179" cy="2448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2301368" y="2005364"/>
            <a:ext cx="3642232" cy="369332"/>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900" dirty="0">
                <a:solidFill>
                  <a:schemeClr val="bg1"/>
                </a:solidFill>
              </a:rPr>
              <a:t>This Rework Comments window will display all relevant information as to why the submittal needs to be reworked.</a:t>
            </a:r>
          </a:p>
        </p:txBody>
      </p:sp>
      <p:sp>
        <p:nvSpPr>
          <p:cNvPr id="28" name="Rectangle 27"/>
          <p:cNvSpPr/>
          <p:nvPr/>
        </p:nvSpPr>
        <p:spPr bwMode="auto">
          <a:xfrm>
            <a:off x="2277909" y="1989775"/>
            <a:ext cx="3672244" cy="40926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bwMode="auto">
          <a:xfrm>
            <a:off x="3922774" y="4676681"/>
            <a:ext cx="382517" cy="188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hape 30"/>
          <p:cNvCxnSpPr>
            <a:stCxn id="14" idx="0"/>
            <a:endCxn id="29" idx="2"/>
          </p:cNvCxnSpPr>
          <p:nvPr/>
        </p:nvCxnSpPr>
        <p:spPr>
          <a:xfrm rot="5400000" flipH="1" flipV="1">
            <a:off x="3726251" y="5251018"/>
            <a:ext cx="773985" cy="158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59E29A5-7B78-395D-3F62-4735A19D41EE}"/>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4" name="Action Button: Go to Beginning 23">
            <a:hlinkClick r:id="rId5" action="ppaction://hlinksldjump" highlightClick="1"/>
            <a:extLst>
              <a:ext uri="{FF2B5EF4-FFF2-40B4-BE49-F238E27FC236}">
                <a16:creationId xmlns:a16="http://schemas.microsoft.com/office/drawing/2014/main" id="{6B94CE93-BE58-6EA9-F19E-C542F2A95BA9}"/>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120EC2-E04B-B272-7C6F-28DDBC74762B}"/>
              </a:ext>
            </a:extLst>
          </p:cNvPr>
          <p:cNvSpPr txBox="1"/>
          <p:nvPr/>
        </p:nvSpPr>
        <p:spPr>
          <a:xfrm>
            <a:off x="745067" y="567267"/>
            <a:ext cx="9812866" cy="584775"/>
          </a:xfrm>
          <a:prstGeom prst="rect">
            <a:avLst/>
          </a:prstGeom>
          <a:noFill/>
        </p:spPr>
        <p:txBody>
          <a:bodyPr wrap="square" rtlCol="0">
            <a:spAutoFit/>
          </a:bodyPr>
          <a:lstStyle/>
          <a:p>
            <a:r>
              <a:rPr lang="en-US" sz="3200" spc="300" dirty="0"/>
              <a:t>COPS: REWORKING A FROZEN PROCESS</a:t>
            </a:r>
            <a:endParaRPr lang="en-US" sz="3200" dirty="0"/>
          </a:p>
        </p:txBody>
      </p:sp>
    </p:spTree>
    <p:extLst>
      <p:ext uri="{BB962C8B-B14F-4D97-AF65-F5344CB8AC3E}">
        <p14:creationId xmlns:p14="http://schemas.microsoft.com/office/powerpoint/2010/main" val="3854932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1"/>
            <a:ext cx="8686800" cy="4423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bwMode="auto">
          <a:xfrm>
            <a:off x="1828800" y="4674513"/>
            <a:ext cx="4648200" cy="600164"/>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Edit Document: </a:t>
            </a:r>
            <a:r>
              <a:rPr lang="en-US" sz="1100" dirty="0">
                <a:solidFill>
                  <a:schemeClr val="bg1"/>
                </a:solidFill>
              </a:rPr>
              <a:t>In order to rework an attached Document, select the first paper icon to “</a:t>
            </a:r>
            <a:r>
              <a:rPr lang="en-US" sz="1100" b="1" dirty="0">
                <a:solidFill>
                  <a:schemeClr val="bg1"/>
                </a:solidFill>
              </a:rPr>
              <a:t>View</a:t>
            </a:r>
            <a:r>
              <a:rPr lang="en-US" sz="1100" dirty="0">
                <a:solidFill>
                  <a:schemeClr val="bg1"/>
                </a:solidFill>
              </a:rPr>
              <a:t>” the attached Document.  See next slides for details.</a:t>
            </a:r>
          </a:p>
        </p:txBody>
      </p:sp>
      <p:sp>
        <p:nvSpPr>
          <p:cNvPr id="10" name="Rectangle 9"/>
          <p:cNvSpPr/>
          <p:nvPr/>
        </p:nvSpPr>
        <p:spPr bwMode="auto">
          <a:xfrm>
            <a:off x="3200400" y="1981201"/>
            <a:ext cx="4038600" cy="938719"/>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Delete Document:</a:t>
            </a:r>
            <a:r>
              <a:rPr lang="en-US" sz="1100" dirty="0">
                <a:solidFill>
                  <a:schemeClr val="bg1"/>
                </a:solidFill>
              </a:rPr>
              <a:t> To delete an attached Document, select “</a:t>
            </a:r>
            <a:r>
              <a:rPr lang="en-US" sz="1100" b="1" dirty="0">
                <a:solidFill>
                  <a:schemeClr val="bg1"/>
                </a:solidFill>
              </a:rPr>
              <a:t>Delete</a:t>
            </a:r>
            <a:r>
              <a:rPr lang="en-US" sz="1100" dirty="0">
                <a:solidFill>
                  <a:schemeClr val="bg1"/>
                </a:solidFill>
              </a:rPr>
              <a:t>” next to the Document.  This will also delete any relation between a Document assigned to a FSC/CTQP.</a:t>
            </a:r>
          </a:p>
          <a:p>
            <a:r>
              <a:rPr lang="en-US" sz="1100" dirty="0">
                <a:solidFill>
                  <a:schemeClr val="bg1"/>
                </a:solidFill>
              </a:rPr>
              <a:t>Note: Attached documents and document relations cannot be deleted from Frozen Processes with a status of “Submitted”.</a:t>
            </a:r>
          </a:p>
        </p:txBody>
      </p:sp>
      <p:sp>
        <p:nvSpPr>
          <p:cNvPr id="11" name="Rectangle 10"/>
          <p:cNvSpPr/>
          <p:nvPr/>
        </p:nvSpPr>
        <p:spPr bwMode="auto">
          <a:xfrm>
            <a:off x="6789485" y="4121218"/>
            <a:ext cx="2700249" cy="938719"/>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Delete Association:</a:t>
            </a:r>
            <a:r>
              <a:rPr lang="en-US" sz="1100" dirty="0">
                <a:solidFill>
                  <a:schemeClr val="bg1"/>
                </a:solidFill>
              </a:rPr>
              <a:t> To delete the relation between a Document assigned to a FSC/CTQP without deleting the attached Document, select “</a:t>
            </a:r>
            <a:r>
              <a:rPr lang="en-US" sz="1100" b="1" dirty="0">
                <a:solidFill>
                  <a:schemeClr val="bg1"/>
                </a:solidFill>
              </a:rPr>
              <a:t>Delete</a:t>
            </a:r>
            <a:r>
              <a:rPr lang="en-US" sz="1100" dirty="0">
                <a:solidFill>
                  <a:schemeClr val="bg1"/>
                </a:solidFill>
              </a:rPr>
              <a:t>” next to the Document under the FSC/CTQP.</a:t>
            </a:r>
          </a:p>
        </p:txBody>
      </p:sp>
      <p:sp>
        <p:nvSpPr>
          <p:cNvPr id="13" name="Rectangle 12"/>
          <p:cNvSpPr/>
          <p:nvPr/>
        </p:nvSpPr>
        <p:spPr bwMode="auto">
          <a:xfrm>
            <a:off x="9771425" y="3752289"/>
            <a:ext cx="316130" cy="439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hape 30"/>
          <p:cNvCxnSpPr>
            <a:stCxn id="10" idx="3"/>
            <a:endCxn id="13" idx="1"/>
          </p:cNvCxnSpPr>
          <p:nvPr/>
        </p:nvCxnSpPr>
        <p:spPr>
          <a:xfrm>
            <a:off x="7239001" y="2450561"/>
            <a:ext cx="2532425" cy="1521339"/>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7933314" y="5450491"/>
            <a:ext cx="420769" cy="2504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hape 30"/>
          <p:cNvCxnSpPr>
            <a:stCxn id="11" idx="2"/>
            <a:endCxn id="16" idx="0"/>
          </p:cNvCxnSpPr>
          <p:nvPr/>
        </p:nvCxnSpPr>
        <p:spPr>
          <a:xfrm rot="16200000" flipH="1">
            <a:off x="7946377" y="5253169"/>
            <a:ext cx="390555" cy="4089"/>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3364118" y="3762831"/>
            <a:ext cx="196293" cy="44361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hape 30"/>
          <p:cNvCxnSpPr>
            <a:stCxn id="9" idx="0"/>
            <a:endCxn id="19" idx="2"/>
          </p:cNvCxnSpPr>
          <p:nvPr/>
        </p:nvCxnSpPr>
        <p:spPr>
          <a:xfrm rot="16200000" flipV="1">
            <a:off x="3573547" y="4095160"/>
            <a:ext cx="468070" cy="690636"/>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30"/>
          <p:cNvCxnSpPr>
            <a:stCxn id="13" idx="2"/>
            <a:endCxn id="16" idx="3"/>
          </p:cNvCxnSpPr>
          <p:nvPr/>
        </p:nvCxnSpPr>
        <p:spPr>
          <a:xfrm rot="5400000">
            <a:off x="8449693" y="4095898"/>
            <a:ext cx="1384186" cy="1575408"/>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6096000" y="1295401"/>
            <a:ext cx="4343400" cy="43088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Add Document:</a:t>
            </a:r>
            <a:r>
              <a:rPr lang="en-US" sz="1100" dirty="0">
                <a:solidFill>
                  <a:schemeClr val="bg1"/>
                </a:solidFill>
              </a:rPr>
              <a:t> To add a Document, select “</a:t>
            </a:r>
            <a:r>
              <a:rPr lang="en-US" sz="1100" b="1" dirty="0">
                <a:solidFill>
                  <a:schemeClr val="bg1"/>
                </a:solidFill>
              </a:rPr>
              <a:t>Add Document</a:t>
            </a:r>
            <a:r>
              <a:rPr lang="en-US" sz="1100" dirty="0">
                <a:solidFill>
                  <a:schemeClr val="bg1"/>
                </a:solidFill>
              </a:rPr>
              <a:t>” and follow the previous Completing a Frozen Process instructions.</a:t>
            </a:r>
          </a:p>
        </p:txBody>
      </p:sp>
      <p:sp>
        <p:nvSpPr>
          <p:cNvPr id="27" name="Rectangle 26"/>
          <p:cNvSpPr/>
          <p:nvPr/>
        </p:nvSpPr>
        <p:spPr bwMode="auto">
          <a:xfrm>
            <a:off x="9498901" y="3125556"/>
            <a:ext cx="677653" cy="12849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Shape 30"/>
          <p:cNvCxnSpPr>
            <a:stCxn id="26" idx="2"/>
            <a:endCxn id="27" idx="0"/>
          </p:cNvCxnSpPr>
          <p:nvPr/>
        </p:nvCxnSpPr>
        <p:spPr>
          <a:xfrm rot="16200000" flipH="1">
            <a:off x="8353079" y="1640908"/>
            <a:ext cx="1399268" cy="1570027"/>
          </a:xfrm>
          <a:prstGeom prst="bentConnector3">
            <a:avLst>
              <a:gd name="adj1" fmla="val 22543"/>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8D429BC-A086-6EA4-CF6A-9FE271961D75}"/>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31" name="Action Button: Go to Beginning 30">
            <a:hlinkClick r:id="rId4" action="ppaction://hlinksldjump" highlightClick="1"/>
            <a:extLst>
              <a:ext uri="{FF2B5EF4-FFF2-40B4-BE49-F238E27FC236}">
                <a16:creationId xmlns:a16="http://schemas.microsoft.com/office/drawing/2014/main" id="{4FB3A7ED-039A-DFB1-A321-8916A77A8B55}"/>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4A066D6-EC37-CA6B-653D-4A379725BB3A}"/>
              </a:ext>
            </a:extLst>
          </p:cNvPr>
          <p:cNvSpPr txBox="1"/>
          <p:nvPr/>
        </p:nvSpPr>
        <p:spPr>
          <a:xfrm>
            <a:off x="465667" y="491067"/>
            <a:ext cx="9804400" cy="584775"/>
          </a:xfrm>
          <a:prstGeom prst="rect">
            <a:avLst/>
          </a:prstGeom>
          <a:noFill/>
        </p:spPr>
        <p:txBody>
          <a:bodyPr wrap="square" rtlCol="0">
            <a:spAutoFit/>
          </a:bodyPr>
          <a:lstStyle/>
          <a:p>
            <a:r>
              <a:rPr lang="en-US" sz="3200" spc="300" dirty="0"/>
              <a:t>COPS: REWORKING A FROZEN PROCESS</a:t>
            </a:r>
            <a:endParaRPr lang="en-US" sz="3200" dirty="0"/>
          </a:p>
        </p:txBody>
      </p:sp>
    </p:spTree>
    <p:extLst>
      <p:ext uri="{BB962C8B-B14F-4D97-AF65-F5344CB8AC3E}">
        <p14:creationId xmlns:p14="http://schemas.microsoft.com/office/powerpoint/2010/main" val="612548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8686800" cy="53194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bwMode="auto">
          <a:xfrm>
            <a:off x="3848100" y="2590801"/>
            <a:ext cx="4686300" cy="43088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b="1" dirty="0">
                <a:solidFill>
                  <a:schemeClr val="bg1"/>
                </a:solidFill>
              </a:rPr>
              <a:t>Edit Document: </a:t>
            </a:r>
            <a:r>
              <a:rPr lang="en-US" sz="1100" dirty="0">
                <a:solidFill>
                  <a:schemeClr val="bg1"/>
                </a:solidFill>
              </a:rPr>
              <a:t>Make the appropriate changes in the Attach Document window and then select “</a:t>
            </a:r>
            <a:r>
              <a:rPr lang="en-US" sz="1100" b="1" dirty="0">
                <a:solidFill>
                  <a:schemeClr val="bg1"/>
                </a:solidFill>
              </a:rPr>
              <a:t>Save</a:t>
            </a:r>
            <a:r>
              <a:rPr lang="en-US" sz="1100" dirty="0">
                <a:solidFill>
                  <a:schemeClr val="bg1"/>
                </a:solidFill>
              </a:rPr>
              <a:t>”.</a:t>
            </a:r>
          </a:p>
        </p:txBody>
      </p:sp>
      <p:sp>
        <p:nvSpPr>
          <p:cNvPr id="22" name="Rectangle 21"/>
          <p:cNvSpPr/>
          <p:nvPr/>
        </p:nvSpPr>
        <p:spPr bwMode="auto">
          <a:xfrm>
            <a:off x="3198507" y="4416964"/>
            <a:ext cx="7085333" cy="166793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hape 30"/>
          <p:cNvCxnSpPr>
            <a:stCxn id="18" idx="2"/>
            <a:endCxn id="22" idx="0"/>
          </p:cNvCxnSpPr>
          <p:nvPr/>
        </p:nvCxnSpPr>
        <p:spPr>
          <a:xfrm rot="16200000" flipH="1">
            <a:off x="5768573" y="3444364"/>
            <a:ext cx="1395276" cy="549923"/>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9696168" y="5950024"/>
            <a:ext cx="251901" cy="12845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a:extLst>
              <a:ext uri="{FF2B5EF4-FFF2-40B4-BE49-F238E27FC236}">
                <a16:creationId xmlns:a16="http://schemas.microsoft.com/office/drawing/2014/main" id="{204E261C-005D-2282-7DF4-35ECD5F4DB9E}"/>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7" name="Action Button: Go to Beginning 16">
            <a:hlinkClick r:id="rId4" action="ppaction://hlinksldjump" highlightClick="1"/>
            <a:extLst>
              <a:ext uri="{FF2B5EF4-FFF2-40B4-BE49-F238E27FC236}">
                <a16:creationId xmlns:a16="http://schemas.microsoft.com/office/drawing/2014/main" id="{DA7D76DD-33F4-CDC4-6815-278A126D212A}"/>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FDCFA3F-8D63-0F3D-38A6-AA065930C03E}"/>
              </a:ext>
            </a:extLst>
          </p:cNvPr>
          <p:cNvSpPr txBox="1"/>
          <p:nvPr/>
        </p:nvSpPr>
        <p:spPr>
          <a:xfrm>
            <a:off x="440266" y="499533"/>
            <a:ext cx="9643533" cy="584775"/>
          </a:xfrm>
          <a:prstGeom prst="rect">
            <a:avLst/>
          </a:prstGeom>
          <a:noFill/>
        </p:spPr>
        <p:txBody>
          <a:bodyPr wrap="square" rtlCol="0">
            <a:spAutoFit/>
          </a:bodyPr>
          <a:lstStyle/>
          <a:p>
            <a:r>
              <a:rPr lang="en-US" sz="3200" spc="300" dirty="0"/>
              <a:t>COPS: REWORKING A FROZEN PROCESS</a:t>
            </a:r>
            <a:endParaRPr lang="en-US" sz="3200" dirty="0"/>
          </a:p>
        </p:txBody>
      </p:sp>
    </p:spTree>
    <p:extLst>
      <p:ext uri="{BB962C8B-B14F-4D97-AF65-F5344CB8AC3E}">
        <p14:creationId xmlns:p14="http://schemas.microsoft.com/office/powerpoint/2010/main" val="2346084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4824"/>
            <a:ext cx="8686800" cy="4423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4" name="Rectangle 33"/>
          <p:cNvSpPr/>
          <p:nvPr/>
        </p:nvSpPr>
        <p:spPr bwMode="auto">
          <a:xfrm>
            <a:off x="3048000" y="1371601"/>
            <a:ext cx="6096000" cy="307777"/>
          </a:xfrm>
          <a:prstGeom prst="rect">
            <a:avLst/>
          </a:prstGeom>
          <a:noFill/>
          <a:ln w="25400">
            <a:noFill/>
            <a:miter lim="800000"/>
            <a:headEnd/>
            <a:tailEnd/>
          </a:ln>
        </p:spPr>
        <p:txBody>
          <a:bodyPr wrap="square">
            <a:spAutoFit/>
          </a:bodyPr>
          <a:lstStyle/>
          <a:p>
            <a:r>
              <a:rPr lang="en-US" sz="1400" dirty="0"/>
              <a:t>The changes from editing will be saved into the attached Document.</a:t>
            </a:r>
          </a:p>
        </p:txBody>
      </p:sp>
      <p:sp>
        <p:nvSpPr>
          <p:cNvPr id="35" name="Rectangle 34"/>
          <p:cNvSpPr/>
          <p:nvPr/>
        </p:nvSpPr>
        <p:spPr bwMode="auto">
          <a:xfrm>
            <a:off x="6858000" y="2354760"/>
            <a:ext cx="2438400" cy="43088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100" dirty="0">
                <a:solidFill>
                  <a:schemeClr val="bg1"/>
                </a:solidFill>
              </a:rPr>
              <a:t>When the process is ready for re-submittal, select “</a:t>
            </a:r>
            <a:r>
              <a:rPr lang="en-US" sz="1100" b="1" dirty="0">
                <a:solidFill>
                  <a:schemeClr val="bg1"/>
                </a:solidFill>
              </a:rPr>
              <a:t>Submit</a:t>
            </a:r>
            <a:r>
              <a:rPr lang="en-US" sz="1100" dirty="0">
                <a:solidFill>
                  <a:schemeClr val="bg1"/>
                </a:solidFill>
              </a:rPr>
              <a:t>”.</a:t>
            </a:r>
          </a:p>
        </p:txBody>
      </p:sp>
      <p:sp>
        <p:nvSpPr>
          <p:cNvPr id="37" name="Rectangle 36"/>
          <p:cNvSpPr/>
          <p:nvPr/>
        </p:nvSpPr>
        <p:spPr bwMode="auto">
          <a:xfrm>
            <a:off x="3199363" y="4129152"/>
            <a:ext cx="6876954" cy="22764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Shape 30"/>
          <p:cNvCxnSpPr>
            <a:stCxn id="34" idx="2"/>
            <a:endCxn id="37" idx="0"/>
          </p:cNvCxnSpPr>
          <p:nvPr/>
        </p:nvCxnSpPr>
        <p:spPr>
          <a:xfrm rot="16200000" flipH="1">
            <a:off x="5142034" y="2633344"/>
            <a:ext cx="2449775" cy="541840"/>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bwMode="auto">
          <a:xfrm>
            <a:off x="7722598" y="3501959"/>
            <a:ext cx="382517" cy="12849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 name="Shape 30"/>
          <p:cNvCxnSpPr>
            <a:stCxn id="35" idx="2"/>
            <a:endCxn id="39" idx="0"/>
          </p:cNvCxnSpPr>
          <p:nvPr/>
        </p:nvCxnSpPr>
        <p:spPr>
          <a:xfrm rot="5400000">
            <a:off x="7637372" y="3062130"/>
            <a:ext cx="716312" cy="163344"/>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12"/>
          <p:cNvSpPr txBox="1">
            <a:spLocks noChangeArrowheads="1"/>
          </p:cNvSpPr>
          <p:nvPr/>
        </p:nvSpPr>
        <p:spPr bwMode="auto">
          <a:xfrm>
            <a:off x="491067" y="635000"/>
            <a:ext cx="10176933" cy="584775"/>
          </a:xfrm>
          <a:prstGeom prst="rect">
            <a:avLst/>
          </a:prstGeom>
          <a:noFill/>
          <a:ln w="9525">
            <a:noFill/>
            <a:miter lim="800000"/>
            <a:headEnd/>
            <a:tailEnd/>
          </a:ln>
        </p:spPr>
        <p:txBody>
          <a:bodyPr wrap="square">
            <a:spAutoFit/>
          </a:bodyPr>
          <a:lstStyle/>
          <a:p>
            <a:pPr algn="ctr"/>
            <a:r>
              <a:rPr lang="en-US" sz="3200" b="1" dirty="0"/>
              <a:t> </a:t>
            </a:r>
            <a:r>
              <a:rPr lang="en-US" sz="3200" spc="300" dirty="0"/>
              <a:t>COPS: REWORKING A FROZEN PROCESS</a:t>
            </a:r>
          </a:p>
        </p:txBody>
      </p:sp>
      <p:sp>
        <p:nvSpPr>
          <p:cNvPr id="2" name="Footer Placeholder 1">
            <a:extLst>
              <a:ext uri="{FF2B5EF4-FFF2-40B4-BE49-F238E27FC236}">
                <a16:creationId xmlns:a16="http://schemas.microsoft.com/office/drawing/2014/main" id="{64D2385B-9F53-9902-44A6-E349D2B97442}"/>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6" name="Action Button: Go to Beginning 15">
            <a:hlinkClick r:id="rId4" action="ppaction://hlinksldjump" highlightClick="1"/>
            <a:extLst>
              <a:ext uri="{FF2B5EF4-FFF2-40B4-BE49-F238E27FC236}">
                <a16:creationId xmlns:a16="http://schemas.microsoft.com/office/drawing/2014/main" id="{060AC147-2F16-D087-8597-2A1F74D9FF8A}"/>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257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03958"/>
            <a:ext cx="8686800" cy="25644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TextBox 13"/>
          <p:cNvSpPr txBox="1">
            <a:spLocks noChangeArrowheads="1"/>
          </p:cNvSpPr>
          <p:nvPr/>
        </p:nvSpPr>
        <p:spPr bwMode="auto">
          <a:xfrm>
            <a:off x="2775942" y="1948190"/>
            <a:ext cx="6640116" cy="261610"/>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defPPr>
              <a:defRPr lang="en-US"/>
            </a:defPPr>
            <a:lvl1pPr>
              <a:defRPr sz="1100"/>
            </a:lvl1pPr>
          </a:lstStyle>
          <a:p>
            <a:r>
              <a:rPr lang="en-US" dirty="0">
                <a:solidFill>
                  <a:schemeClr val="bg1"/>
                </a:solidFill>
              </a:rPr>
              <a:t> Indicates date of highest milestone achievement.  In this case Milestone 2 was achieved on 07/24/2014</a:t>
            </a:r>
            <a:r>
              <a:rPr lang="en-US" dirty="0"/>
              <a:t>.</a:t>
            </a:r>
          </a:p>
        </p:txBody>
      </p:sp>
      <p:sp>
        <p:nvSpPr>
          <p:cNvPr id="23" name="TextBox 18"/>
          <p:cNvSpPr txBox="1">
            <a:spLocks noChangeArrowheads="1"/>
          </p:cNvSpPr>
          <p:nvPr/>
        </p:nvSpPr>
        <p:spPr bwMode="auto">
          <a:xfrm>
            <a:off x="2091267" y="332623"/>
            <a:ext cx="8328902" cy="1077218"/>
          </a:xfrm>
          <a:prstGeom prst="rect">
            <a:avLst/>
          </a:prstGeom>
          <a:noFill/>
          <a:ln w="9525">
            <a:noFill/>
            <a:miter lim="800000"/>
            <a:headEnd/>
            <a:tailEnd/>
          </a:ln>
        </p:spPr>
        <p:txBody>
          <a:bodyPr wrap="square">
            <a:spAutoFit/>
          </a:bodyPr>
          <a:lstStyle/>
          <a:p>
            <a:pPr algn="ctr">
              <a:defRPr/>
            </a:pPr>
            <a:r>
              <a:rPr lang="en-US" sz="3200" spc="300" dirty="0"/>
              <a:t>MILESTONE STATUS SCREEN</a:t>
            </a:r>
          </a:p>
          <a:p>
            <a:pPr algn="ctr">
              <a:defRPr/>
            </a:pPr>
            <a:r>
              <a:rPr lang="en-US" sz="3200" dirty="0"/>
              <a:t>Frozen Process Characteristics</a:t>
            </a:r>
          </a:p>
        </p:txBody>
      </p:sp>
      <p:sp>
        <p:nvSpPr>
          <p:cNvPr id="24" name="TextBox 13"/>
          <p:cNvSpPr txBox="1">
            <a:spLocks noChangeArrowheads="1"/>
          </p:cNvSpPr>
          <p:nvPr/>
        </p:nvSpPr>
        <p:spPr bwMode="auto">
          <a:xfrm>
            <a:off x="2604494" y="5257801"/>
            <a:ext cx="6983015" cy="769441"/>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defPPr>
              <a:defRPr lang="en-US"/>
            </a:defPPr>
            <a:lvl1pPr>
              <a:defRPr sz="1100"/>
            </a:lvl1pPr>
          </a:lstStyle>
          <a:p>
            <a:pPr marL="228600" indent="-228600">
              <a:buFont typeface="+mj-lt"/>
              <a:buAutoNum type="arabicPeriod"/>
            </a:pPr>
            <a:r>
              <a:rPr lang="en-US" dirty="0">
                <a:solidFill>
                  <a:schemeClr val="bg1"/>
                </a:solidFill>
              </a:rPr>
              <a:t> Indicates if Milestone 1 has been achieved (KCR has been performed).</a:t>
            </a:r>
          </a:p>
          <a:p>
            <a:pPr marL="228600" indent="-228600">
              <a:buFont typeface="+mj-lt"/>
              <a:buAutoNum type="arabicPeriod"/>
            </a:pPr>
            <a:r>
              <a:rPr lang="en-US" dirty="0">
                <a:solidFill>
                  <a:schemeClr val="bg1"/>
                </a:solidFill>
              </a:rPr>
              <a:t> Indicates if Milestone 2 has been achieved (Frozen process documents submitted).</a:t>
            </a:r>
          </a:p>
          <a:p>
            <a:pPr marL="228600" indent="-228600">
              <a:buFont typeface="+mj-lt"/>
              <a:buAutoNum type="arabicPeriod"/>
            </a:pPr>
            <a:r>
              <a:rPr lang="en-US" dirty="0">
                <a:solidFill>
                  <a:schemeClr val="bg1"/>
                </a:solidFill>
              </a:rPr>
              <a:t> Indicates if Milestone 3 has been achieved (Compliance audit has been conducted and all items closed).</a:t>
            </a:r>
          </a:p>
          <a:p>
            <a:pPr marL="228600" indent="-228600">
              <a:buFont typeface="+mj-lt"/>
              <a:buAutoNum type="arabicPeriod"/>
            </a:pPr>
            <a:r>
              <a:rPr lang="en-US" dirty="0">
                <a:solidFill>
                  <a:schemeClr val="bg1"/>
                </a:solidFill>
              </a:rPr>
              <a:t> Indicates if Milestone 4 has been achieved (Frozen process documents have been approved).</a:t>
            </a:r>
          </a:p>
        </p:txBody>
      </p:sp>
      <p:sp>
        <p:nvSpPr>
          <p:cNvPr id="26" name="Rectangle 25"/>
          <p:cNvSpPr/>
          <p:nvPr/>
        </p:nvSpPr>
        <p:spPr bwMode="auto">
          <a:xfrm>
            <a:off x="4357365" y="3653875"/>
            <a:ext cx="2023540" cy="149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hape 30"/>
          <p:cNvCxnSpPr>
            <a:stCxn id="22" idx="2"/>
            <a:endCxn id="26" idx="0"/>
          </p:cNvCxnSpPr>
          <p:nvPr/>
        </p:nvCxnSpPr>
        <p:spPr>
          <a:xfrm rot="5400000">
            <a:off x="5010531" y="2568406"/>
            <a:ext cx="1444074" cy="726865"/>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3602944" y="3818366"/>
            <a:ext cx="2945658" cy="528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hape 30"/>
          <p:cNvCxnSpPr>
            <a:stCxn id="24" idx="0"/>
            <a:endCxn id="28" idx="2"/>
          </p:cNvCxnSpPr>
          <p:nvPr/>
        </p:nvCxnSpPr>
        <p:spPr>
          <a:xfrm rot="16200000" flipV="1">
            <a:off x="5130375" y="4292174"/>
            <a:ext cx="911024" cy="102022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bwMode="auto">
          <a:xfrm>
            <a:off x="1771829" y="3166528"/>
            <a:ext cx="1281714" cy="186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bwMode="auto">
          <a:xfrm>
            <a:off x="4593433" y="1447801"/>
            <a:ext cx="3005137" cy="307777"/>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400" dirty="0">
                <a:solidFill>
                  <a:schemeClr val="bg1"/>
                </a:solidFill>
              </a:rPr>
              <a:t>Select the “</a:t>
            </a:r>
            <a:r>
              <a:rPr lang="en-US" sz="1400" b="1" dirty="0">
                <a:solidFill>
                  <a:schemeClr val="bg1"/>
                </a:solidFill>
              </a:rPr>
              <a:t>Milestone Status</a:t>
            </a:r>
            <a:r>
              <a:rPr lang="en-US" sz="1400" dirty="0">
                <a:solidFill>
                  <a:schemeClr val="bg1"/>
                </a:solidFill>
              </a:rPr>
              <a:t>” tab.</a:t>
            </a:r>
          </a:p>
        </p:txBody>
      </p:sp>
      <p:cxnSp>
        <p:nvCxnSpPr>
          <p:cNvPr id="32" name="Shape 30"/>
          <p:cNvCxnSpPr>
            <a:stCxn id="31" idx="1"/>
            <a:endCxn id="30" idx="1"/>
          </p:cNvCxnSpPr>
          <p:nvPr/>
        </p:nvCxnSpPr>
        <p:spPr>
          <a:xfrm rot="10800000" flipV="1">
            <a:off x="1771831" y="1601689"/>
            <a:ext cx="2821603" cy="1657975"/>
          </a:xfrm>
          <a:prstGeom prst="bentConnector3">
            <a:avLst>
              <a:gd name="adj1" fmla="val 10810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0F289AD-A500-3059-E28C-49FDE6C52E3D}"/>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6" name="Action Button: Go to Beginning 15">
            <a:hlinkClick r:id="rId4" action="ppaction://hlinksldjump" highlightClick="1"/>
            <a:extLst>
              <a:ext uri="{FF2B5EF4-FFF2-40B4-BE49-F238E27FC236}">
                <a16:creationId xmlns:a16="http://schemas.microsoft.com/office/drawing/2014/main" id="{B0F6B572-E23D-9AE9-FAC5-586A4831FDCC}"/>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07851E-A9D8-F9CB-C05B-619E9F888D57}"/>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8" name="Rectangle 2"/>
          <p:cNvSpPr>
            <a:spLocks noGrp="1" noChangeArrowheads="1"/>
          </p:cNvSpPr>
          <p:nvPr>
            <p:ph type="title"/>
          </p:nvPr>
        </p:nvSpPr>
        <p:spPr>
          <a:xfrm>
            <a:off x="694944" y="514473"/>
            <a:ext cx="10811256" cy="676653"/>
          </a:xfrm>
        </p:spPr>
        <p:txBody>
          <a:bodyPr/>
          <a:lstStyle/>
          <a:p>
            <a:r>
              <a:rPr lang="en-US" dirty="0"/>
              <a:t>What is the “COPS” database</a:t>
            </a:r>
          </a:p>
        </p:txBody>
      </p:sp>
      <p:sp>
        <p:nvSpPr>
          <p:cNvPr id="12" name="TextBox 11">
            <a:extLst>
              <a:ext uri="{FF2B5EF4-FFF2-40B4-BE49-F238E27FC236}">
                <a16:creationId xmlns:a16="http://schemas.microsoft.com/office/drawing/2014/main" id="{7D28DCA2-5890-DCAE-8B82-E257EF3FD4E4}"/>
              </a:ext>
            </a:extLst>
          </p:cNvPr>
          <p:cNvSpPr txBox="1"/>
          <p:nvPr/>
        </p:nvSpPr>
        <p:spPr>
          <a:xfrm>
            <a:off x="575733" y="1413933"/>
            <a:ext cx="10354734" cy="3416320"/>
          </a:xfrm>
          <a:prstGeom prst="rect">
            <a:avLst/>
          </a:prstGeom>
          <a:noFill/>
        </p:spPr>
        <p:txBody>
          <a:bodyPr wrap="square" rtlCol="0">
            <a:spAutoFit/>
          </a:bodyPr>
          <a:lstStyle/>
          <a:p>
            <a:pPr algn="l" eaLnBrk="1" hangingPunct="1">
              <a:defRPr/>
            </a:pPr>
            <a:r>
              <a:rPr lang="en-US" sz="1800" dirty="0">
                <a:solidFill>
                  <a:schemeClr val="tx1"/>
                </a:solidFill>
              </a:rPr>
              <a:t>The Control Of Process &amp; Safety (COPS) database is the result of merging the Process Certification and Flight Safety databases.</a:t>
            </a:r>
          </a:p>
          <a:p>
            <a:pPr marL="0" indent="0" algn="l" eaLnBrk="1" hangingPunct="1">
              <a:buNone/>
              <a:defRPr/>
            </a:pPr>
            <a:endParaRPr lang="en-US" sz="1800" dirty="0">
              <a:solidFill>
                <a:schemeClr val="tx1"/>
              </a:solidFill>
            </a:endParaRPr>
          </a:p>
          <a:p>
            <a:pPr algn="l" eaLnBrk="1" hangingPunct="1">
              <a:defRPr/>
            </a:pPr>
            <a:r>
              <a:rPr lang="en-US" sz="1800" dirty="0">
                <a:solidFill>
                  <a:schemeClr val="tx1"/>
                </a:solidFill>
              </a:rPr>
              <a:t>COPS is one of the many tools that Collins Aerospace employs to assure that our products meet or exceed our customer's expectations.</a:t>
            </a:r>
          </a:p>
          <a:p>
            <a:pPr algn="l" eaLnBrk="1" hangingPunct="1">
              <a:defRPr/>
            </a:pPr>
            <a:endParaRPr lang="en-US" sz="1800" dirty="0">
              <a:solidFill>
                <a:schemeClr val="tx1"/>
              </a:solidFill>
            </a:endParaRPr>
          </a:p>
          <a:p>
            <a:pPr algn="l" eaLnBrk="1" hangingPunct="1">
              <a:defRPr/>
            </a:pPr>
            <a:r>
              <a:rPr lang="en-US" sz="1800" dirty="0">
                <a:solidFill>
                  <a:schemeClr val="tx1"/>
                </a:solidFill>
              </a:rPr>
              <a:t>COPS involves the selection of critical to quality features on the Engineering drawing.  There are three types of critical to quality features; those controlled by variation management techniques, those managed by frozen process techniques and those that require the producer to define their own sub-level features.  These techniques have been proven to have a positive effect on form, fit, function, performance and service life.</a:t>
            </a:r>
          </a:p>
          <a:p>
            <a:endParaRPr lang="en-US" dirty="0"/>
          </a:p>
        </p:txBody>
      </p:sp>
      <p:sp>
        <p:nvSpPr>
          <p:cNvPr id="13" name="Action Button: Go to Beginning 12">
            <a:hlinkClick r:id="rId3" action="ppaction://hlinksldjump" highlightClick="1"/>
            <a:extLst>
              <a:ext uri="{FF2B5EF4-FFF2-40B4-BE49-F238E27FC236}">
                <a16:creationId xmlns:a16="http://schemas.microsoft.com/office/drawing/2014/main" id="{3EED106C-5113-9A13-F27F-B84EEACBEBB0}"/>
              </a:ext>
            </a:extLst>
          </p:cNvPr>
          <p:cNvSpPr/>
          <p:nvPr/>
        </p:nvSpPr>
        <p:spPr>
          <a:xfrm>
            <a:off x="10651067" y="737658"/>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90700" y="1417639"/>
            <a:ext cx="8610600" cy="6002337"/>
          </a:xfrm>
          <a:prstGeom prst="rect">
            <a:avLst/>
          </a:prstGeom>
        </p:spPr>
        <p:txBody>
          <a:bodyPr>
            <a:spAutoFit/>
          </a:bodyPr>
          <a:lstStyle/>
          <a:p>
            <a:pPr marL="285750" indent="-285750">
              <a:defRPr/>
            </a:pPr>
            <a:endParaRPr lang="en-US" sz="1600" b="1" dirty="0"/>
          </a:p>
          <a:p>
            <a:pPr marL="285750" indent="-285750">
              <a:defRPr/>
            </a:pPr>
            <a:r>
              <a:rPr lang="en-US" sz="1600" b="1" dirty="0"/>
              <a:t>	</a:t>
            </a:r>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marL="285750" indent="-285750">
              <a:defRPr/>
            </a:pPr>
            <a:endParaRPr lang="en-US" sz="1600" b="1" dirty="0"/>
          </a:p>
          <a:p>
            <a:pPr>
              <a:defRPr/>
            </a:pPr>
            <a:r>
              <a:rPr lang="en-US" sz="1600" b="1" dirty="0"/>
              <a:t>  </a:t>
            </a:r>
          </a:p>
          <a:p>
            <a:pPr>
              <a:defRPr/>
            </a:pPr>
            <a:endParaRPr lang="en-US" sz="1600" b="1" dirty="0"/>
          </a:p>
          <a:p>
            <a:pPr>
              <a:defRPr/>
            </a:pPr>
            <a:r>
              <a:rPr lang="en-US" sz="1600" b="1" dirty="0"/>
              <a:t> </a:t>
            </a:r>
            <a:endParaRPr lang="en-US" sz="1600" dirty="0"/>
          </a:p>
        </p:txBody>
      </p:sp>
      <p:sp>
        <p:nvSpPr>
          <p:cNvPr id="11" name="TextBox 12"/>
          <p:cNvSpPr txBox="1">
            <a:spLocks noChangeArrowheads="1"/>
          </p:cNvSpPr>
          <p:nvPr/>
        </p:nvSpPr>
        <p:spPr bwMode="auto">
          <a:xfrm>
            <a:off x="2895600" y="939226"/>
            <a:ext cx="6324600" cy="584775"/>
          </a:xfrm>
          <a:prstGeom prst="rect">
            <a:avLst/>
          </a:prstGeom>
          <a:noFill/>
          <a:ln w="9525">
            <a:noFill/>
            <a:miter lim="800000"/>
            <a:headEnd/>
            <a:tailEnd/>
          </a:ln>
        </p:spPr>
        <p:txBody>
          <a:bodyPr wrap="square">
            <a:spAutoFit/>
          </a:bodyPr>
          <a:lstStyle/>
          <a:p>
            <a:r>
              <a:rPr lang="en-US" sz="3200" dirty="0"/>
              <a:t>  Definition of a Frozen Process</a:t>
            </a:r>
          </a:p>
        </p:txBody>
      </p:sp>
      <p:sp>
        <p:nvSpPr>
          <p:cNvPr id="12" name="TextBox 11"/>
          <p:cNvSpPr txBox="1">
            <a:spLocks noChangeArrowheads="1"/>
          </p:cNvSpPr>
          <p:nvPr/>
        </p:nvSpPr>
        <p:spPr bwMode="auto">
          <a:xfrm>
            <a:off x="2057400" y="1973282"/>
            <a:ext cx="8153400" cy="3970318"/>
          </a:xfrm>
          <a:prstGeom prst="rect">
            <a:avLst/>
          </a:prstGeom>
          <a:noFill/>
          <a:ln w="9525">
            <a:noFill/>
            <a:miter lim="800000"/>
            <a:headEnd/>
            <a:tailEnd/>
          </a:ln>
        </p:spPr>
        <p:txBody>
          <a:bodyPr wrap="square">
            <a:spAutoFit/>
          </a:bodyPr>
          <a:lstStyle/>
          <a:p>
            <a:r>
              <a:rPr lang="en-US" dirty="0"/>
              <a:t>A frozen process is defined by the manufacturing documentation (OP sheet, oven schedule, weld schedule, etc.) that is used to produce the applicable Frozen Safety Characteristics (FSC) or Critical to Quality Process characteristics.  FSCs are designated by a star symbol (   ) on the drawing and Critical to Quality Process characteristics by the              symbol.</a:t>
            </a:r>
          </a:p>
          <a:p>
            <a:endParaRPr lang="en-US" dirty="0"/>
          </a:p>
          <a:p>
            <a:r>
              <a:rPr lang="en-US" dirty="0"/>
              <a:t>Once defined, a frozen process must be submitted for approval by Collins and no parts may be shipped before approval.</a:t>
            </a:r>
          </a:p>
          <a:p>
            <a:endParaRPr lang="en-US" dirty="0"/>
          </a:p>
          <a:p>
            <a:r>
              <a:rPr lang="en-US" dirty="0"/>
              <a:t>After approval, a frozen process may not be changed without prior Collins approval.</a:t>
            </a:r>
          </a:p>
          <a:p>
            <a:endParaRPr lang="en-US" dirty="0"/>
          </a:p>
          <a:p>
            <a:r>
              <a:rPr lang="en-US" dirty="0"/>
              <a:t>All parts must be manufactured in strict accordance with the approved, frozen process.         </a:t>
            </a:r>
          </a:p>
        </p:txBody>
      </p:sp>
      <p:sp>
        <p:nvSpPr>
          <p:cNvPr id="13" name="5-Point Star 12"/>
          <p:cNvSpPr/>
          <p:nvPr/>
        </p:nvSpPr>
        <p:spPr>
          <a:xfrm>
            <a:off x="7810500" y="2876550"/>
            <a:ext cx="228600" cy="2286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
          <p:cNvGrpSpPr/>
          <p:nvPr/>
        </p:nvGrpSpPr>
        <p:grpSpPr>
          <a:xfrm>
            <a:off x="7067550" y="3131434"/>
            <a:ext cx="838200" cy="310068"/>
            <a:chOff x="5581650" y="3150484"/>
            <a:chExt cx="838200" cy="310068"/>
          </a:xfrm>
        </p:grpSpPr>
        <p:sp>
          <p:nvSpPr>
            <p:cNvPr id="15" name="TextBox 14"/>
            <p:cNvSpPr txBox="1"/>
            <p:nvPr/>
          </p:nvSpPr>
          <p:spPr>
            <a:xfrm>
              <a:off x="5581650" y="3152775"/>
              <a:ext cx="838200" cy="307777"/>
            </a:xfrm>
            <a:prstGeom prst="rect">
              <a:avLst/>
            </a:prstGeom>
            <a:noFill/>
          </p:spPr>
          <p:txBody>
            <a:bodyPr wrap="square" rtlCol="0">
              <a:spAutoFit/>
            </a:bodyPr>
            <a:lstStyle/>
            <a:p>
              <a:r>
                <a:rPr lang="en-US" sz="1400" b="1" dirty="0"/>
                <a:t>CTQP</a:t>
              </a:r>
            </a:p>
          </p:txBody>
        </p:sp>
        <p:sp>
          <p:nvSpPr>
            <p:cNvPr id="2" name="Oval 1"/>
            <p:cNvSpPr/>
            <p:nvPr/>
          </p:nvSpPr>
          <p:spPr>
            <a:xfrm>
              <a:off x="5589972" y="3150484"/>
              <a:ext cx="687003" cy="2859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 name="Footer Placeholder 3">
            <a:extLst>
              <a:ext uri="{FF2B5EF4-FFF2-40B4-BE49-F238E27FC236}">
                <a16:creationId xmlns:a16="http://schemas.microsoft.com/office/drawing/2014/main" id="{FCB02409-3D5A-709D-0C7C-5F2E462DE3A3}"/>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3" name="Action Button: Go to Beginning 22">
            <a:hlinkClick r:id="rId3" action="ppaction://hlinksldjump" highlightClick="1"/>
            <a:extLst>
              <a:ext uri="{FF2B5EF4-FFF2-40B4-BE49-F238E27FC236}">
                <a16:creationId xmlns:a16="http://schemas.microsoft.com/office/drawing/2014/main" id="{84E3ED7B-3E77-3E8E-43DA-B507965C2190}"/>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1C527E-C9D4-CBD8-A8B9-3CE2A1D7DEF9}"/>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1507" name="Rectangle 2"/>
          <p:cNvSpPr>
            <a:spLocks noGrp="1" noChangeArrowheads="1"/>
          </p:cNvSpPr>
          <p:nvPr>
            <p:ph type="title"/>
          </p:nvPr>
        </p:nvSpPr>
        <p:spPr>
          <a:xfrm>
            <a:off x="694944" y="514473"/>
            <a:ext cx="10811256" cy="676653"/>
          </a:xfrm>
        </p:spPr>
        <p:txBody>
          <a:bodyPr/>
          <a:lstStyle/>
          <a:p>
            <a:r>
              <a:rPr lang="en-US" dirty="0"/>
              <a:t>Matrix of Critical to Quality Features</a:t>
            </a:r>
          </a:p>
        </p:txBody>
      </p:sp>
      <p:graphicFrame>
        <p:nvGraphicFramePr>
          <p:cNvPr id="14" name="Table 13"/>
          <p:cNvGraphicFramePr>
            <a:graphicFrameLocks noGrp="1"/>
          </p:cNvGraphicFramePr>
          <p:nvPr/>
        </p:nvGraphicFramePr>
        <p:xfrm>
          <a:off x="3048000" y="1752600"/>
          <a:ext cx="6096000" cy="17526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r>
                        <a:rPr lang="en-US" dirty="0"/>
                        <a:t>Method of Control</a:t>
                      </a:r>
                    </a:p>
                  </a:txBody>
                  <a:tcPr/>
                </a:tc>
                <a:tc>
                  <a:txBody>
                    <a:bodyPr/>
                    <a:lstStyle/>
                    <a:p>
                      <a:r>
                        <a:rPr lang="en-US" baseline="0" dirty="0"/>
                        <a:t>Safety (CTS)</a:t>
                      </a:r>
                      <a:endParaRPr lang="en-US" dirty="0"/>
                    </a:p>
                  </a:txBody>
                  <a:tcPr/>
                </a:tc>
                <a:tc>
                  <a:txBody>
                    <a:bodyPr/>
                    <a:lstStyle/>
                    <a:p>
                      <a:r>
                        <a:rPr lang="en-US" dirty="0"/>
                        <a:t>Non</a:t>
                      </a:r>
                      <a:r>
                        <a:rPr lang="en-US" baseline="0" dirty="0"/>
                        <a:t> safety (CTQ)</a:t>
                      </a:r>
                      <a:endParaRPr lang="en-US" dirty="0"/>
                    </a:p>
                  </a:txBody>
                  <a:tcPr/>
                </a:tc>
                <a:extLst>
                  <a:ext uri="{0D108BD9-81ED-4DB2-BD59-A6C34878D82A}">
                    <a16:rowId xmlns:a16="http://schemas.microsoft.com/office/drawing/2014/main" val="10000"/>
                  </a:ext>
                </a:extLst>
              </a:tr>
              <a:tr h="370840">
                <a:tc>
                  <a:txBody>
                    <a:bodyPr/>
                    <a:lstStyle/>
                    <a:p>
                      <a:r>
                        <a:rPr lang="en-US" dirty="0"/>
                        <a:t>Variation Management</a:t>
                      </a:r>
                    </a:p>
                  </a:txBody>
                  <a:tcPr/>
                </a:tc>
                <a:tc>
                  <a:txBody>
                    <a:bodyPr/>
                    <a:lstStyle/>
                    <a:p>
                      <a:r>
                        <a:rPr lang="en-US" dirty="0"/>
                        <a:t>KPC1</a:t>
                      </a:r>
                    </a:p>
                  </a:txBody>
                  <a:tcPr/>
                </a:tc>
                <a:tc>
                  <a:txBody>
                    <a:bodyPr/>
                    <a:lstStyle/>
                    <a:p>
                      <a:r>
                        <a:rPr lang="en-US" dirty="0"/>
                        <a:t>KPC2</a:t>
                      </a:r>
                    </a:p>
                  </a:txBody>
                  <a:tcPr/>
                </a:tc>
                <a:extLst>
                  <a:ext uri="{0D108BD9-81ED-4DB2-BD59-A6C34878D82A}">
                    <a16:rowId xmlns:a16="http://schemas.microsoft.com/office/drawing/2014/main" val="10001"/>
                  </a:ext>
                </a:extLst>
              </a:tr>
              <a:tr h="370840">
                <a:tc>
                  <a:txBody>
                    <a:bodyPr/>
                    <a:lstStyle/>
                    <a:p>
                      <a:r>
                        <a:rPr lang="en-US" dirty="0"/>
                        <a:t>Frozen</a:t>
                      </a:r>
                      <a:r>
                        <a:rPr lang="en-US" baseline="0" dirty="0"/>
                        <a:t> Process</a:t>
                      </a:r>
                      <a:endParaRPr lang="en-US" dirty="0"/>
                    </a:p>
                  </a:txBody>
                  <a:tcPr/>
                </a:tc>
                <a:tc>
                  <a:txBody>
                    <a:bodyPr/>
                    <a:lstStyle/>
                    <a:p>
                      <a:r>
                        <a:rPr lang="en-US" dirty="0"/>
                        <a:t>FSC (  </a:t>
                      </a:r>
                      <a:r>
                        <a:rPr lang="en-US" dirty="0">
                          <a:solidFill>
                            <a:schemeClr val="tx1"/>
                          </a:solidFill>
                        </a:rPr>
                        <a:t> </a:t>
                      </a:r>
                      <a:r>
                        <a:rPr lang="en-US" dirty="0"/>
                        <a:t>  )</a:t>
                      </a:r>
                    </a:p>
                  </a:txBody>
                  <a:tcPr/>
                </a:tc>
                <a:tc>
                  <a:txBody>
                    <a:bodyPr/>
                    <a:lstStyle/>
                    <a:p>
                      <a:r>
                        <a:rPr lang="en-US" dirty="0"/>
                        <a:t>CTQP</a:t>
                      </a:r>
                    </a:p>
                  </a:txBody>
                  <a:tcPr/>
                </a:tc>
                <a:extLst>
                  <a:ext uri="{0D108BD9-81ED-4DB2-BD59-A6C34878D82A}">
                    <a16:rowId xmlns:a16="http://schemas.microsoft.com/office/drawing/2014/main" val="10002"/>
                  </a:ext>
                </a:extLst>
              </a:tr>
              <a:tr h="370840">
                <a:tc>
                  <a:txBody>
                    <a:bodyPr/>
                    <a:lstStyle/>
                    <a:p>
                      <a:r>
                        <a:rPr lang="en-US" dirty="0"/>
                        <a:t>Supplier</a:t>
                      </a:r>
                      <a:r>
                        <a:rPr lang="en-US" baseline="0" dirty="0"/>
                        <a:t> D</a:t>
                      </a:r>
                      <a:r>
                        <a:rPr lang="en-US" dirty="0"/>
                        <a:t>efined *</a:t>
                      </a:r>
                    </a:p>
                  </a:txBody>
                  <a:tcPr/>
                </a:tc>
                <a:tc>
                  <a:txBody>
                    <a:bodyPr/>
                    <a:lstStyle/>
                    <a:p>
                      <a:r>
                        <a:rPr lang="en-US" dirty="0"/>
                        <a:t>CTSC</a:t>
                      </a:r>
                    </a:p>
                  </a:txBody>
                  <a:tcPr/>
                </a:tc>
                <a:tc>
                  <a:txBody>
                    <a:bodyPr/>
                    <a:lstStyle/>
                    <a:p>
                      <a:r>
                        <a:rPr lang="en-US" dirty="0"/>
                        <a:t>CTQC</a:t>
                      </a:r>
                    </a:p>
                  </a:txBody>
                  <a:tcPr/>
                </a:tc>
                <a:extLst>
                  <a:ext uri="{0D108BD9-81ED-4DB2-BD59-A6C34878D82A}">
                    <a16:rowId xmlns:a16="http://schemas.microsoft.com/office/drawing/2014/main" val="10003"/>
                  </a:ext>
                </a:extLst>
              </a:tr>
            </a:tbl>
          </a:graphicData>
        </a:graphic>
      </p:graphicFrame>
      <p:sp>
        <p:nvSpPr>
          <p:cNvPr id="15" name="5-Point Star 14"/>
          <p:cNvSpPr/>
          <p:nvPr/>
        </p:nvSpPr>
        <p:spPr>
          <a:xfrm>
            <a:off x="6353175" y="2924175"/>
            <a:ext cx="76200" cy="76200"/>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3028950" y="2798763"/>
            <a:ext cx="6096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Action Button: Go to Beginning 11">
            <a:hlinkClick r:id="rId3" action="ppaction://hlinksldjump" highlightClick="1"/>
            <a:extLst>
              <a:ext uri="{FF2B5EF4-FFF2-40B4-BE49-F238E27FC236}">
                <a16:creationId xmlns:a16="http://schemas.microsoft.com/office/drawing/2014/main" id="{16B80B27-7C31-B0A3-5A38-2D54754821D2}"/>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822C86-669A-D3AA-0316-F7B3189A89D4}"/>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3553" name="Rectangle 2"/>
          <p:cNvSpPr>
            <a:spLocks noGrp="1" noChangeArrowheads="1"/>
          </p:cNvSpPr>
          <p:nvPr>
            <p:ph type="title"/>
          </p:nvPr>
        </p:nvSpPr>
        <p:spPr>
          <a:xfrm>
            <a:off x="694944" y="514473"/>
            <a:ext cx="10811256" cy="676653"/>
          </a:xfrm>
        </p:spPr>
        <p:txBody>
          <a:bodyPr/>
          <a:lstStyle/>
          <a:p>
            <a:r>
              <a:rPr lang="en-US" dirty="0"/>
              <a:t>Process Overview</a:t>
            </a:r>
          </a:p>
        </p:txBody>
      </p:sp>
      <p:sp>
        <p:nvSpPr>
          <p:cNvPr id="37" name="Rectangle 36"/>
          <p:cNvSpPr/>
          <p:nvPr/>
        </p:nvSpPr>
        <p:spPr>
          <a:xfrm>
            <a:off x="1566864" y="3099411"/>
            <a:ext cx="4300537" cy="1009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Rectangle 36"/>
          <p:cNvSpPr/>
          <p:nvPr/>
        </p:nvSpPr>
        <p:spPr>
          <a:xfrm>
            <a:off x="5867400" y="4108450"/>
            <a:ext cx="4757738" cy="1225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38"/>
          <p:cNvSpPr/>
          <p:nvPr/>
        </p:nvSpPr>
        <p:spPr>
          <a:xfrm>
            <a:off x="1637135" y="3188634"/>
            <a:ext cx="1143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Engineering proposes  key characteristics on engineering definition form to PSRB/PCRB</a:t>
            </a:r>
          </a:p>
        </p:txBody>
      </p:sp>
      <p:sp>
        <p:nvSpPr>
          <p:cNvPr id="40" name="Rectangle 39"/>
          <p:cNvSpPr/>
          <p:nvPr/>
        </p:nvSpPr>
        <p:spPr>
          <a:xfrm>
            <a:off x="2932535" y="3264834"/>
            <a:ext cx="685800"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PSRB / PCRB approves request</a:t>
            </a:r>
          </a:p>
        </p:txBody>
      </p:sp>
      <p:sp>
        <p:nvSpPr>
          <p:cNvPr id="42" name="Rectangle 41"/>
          <p:cNvSpPr/>
          <p:nvPr/>
        </p:nvSpPr>
        <p:spPr>
          <a:xfrm>
            <a:off x="3770735" y="3265712"/>
            <a:ext cx="914400" cy="66587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Drawing released with approved key characteristics</a:t>
            </a:r>
          </a:p>
        </p:txBody>
      </p:sp>
      <p:sp>
        <p:nvSpPr>
          <p:cNvPr id="43" name="Rectangle 42"/>
          <p:cNvSpPr/>
          <p:nvPr/>
        </p:nvSpPr>
        <p:spPr>
          <a:xfrm>
            <a:off x="4866835" y="3265712"/>
            <a:ext cx="914400" cy="6758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System admin uploads key characteristics into COPS</a:t>
            </a:r>
          </a:p>
        </p:txBody>
      </p:sp>
      <p:sp>
        <p:nvSpPr>
          <p:cNvPr id="44" name="Rectangle 43"/>
          <p:cNvSpPr/>
          <p:nvPr/>
        </p:nvSpPr>
        <p:spPr>
          <a:xfrm>
            <a:off x="7389816" y="4340450"/>
            <a:ext cx="992185" cy="83026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submits frozen process documentation for FPRB / PCRB approval</a:t>
            </a:r>
          </a:p>
        </p:txBody>
      </p:sp>
      <p:sp>
        <p:nvSpPr>
          <p:cNvPr id="45" name="Rectangle 44"/>
          <p:cNvSpPr/>
          <p:nvPr/>
        </p:nvSpPr>
        <p:spPr>
          <a:xfrm>
            <a:off x="7077448" y="2022026"/>
            <a:ext cx="1128712" cy="94977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submits self-defined features with corresponding evidence for PSRB/Engineering approval</a:t>
            </a:r>
          </a:p>
        </p:txBody>
      </p:sp>
      <p:sp>
        <p:nvSpPr>
          <p:cNvPr id="46" name="Rectangle 45"/>
          <p:cNvSpPr/>
          <p:nvPr/>
        </p:nvSpPr>
        <p:spPr>
          <a:xfrm>
            <a:off x="7092103" y="3265712"/>
            <a:ext cx="1066800"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inputs Control plan and SPC data into COPS</a:t>
            </a:r>
          </a:p>
        </p:txBody>
      </p:sp>
      <p:sp>
        <p:nvSpPr>
          <p:cNvPr id="47" name="Rectangle 46"/>
          <p:cNvSpPr/>
          <p:nvPr/>
        </p:nvSpPr>
        <p:spPr>
          <a:xfrm>
            <a:off x="8350352" y="2157232"/>
            <a:ext cx="1143000"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PSRB / Engineering approves producer-selected characteristics / processes</a:t>
            </a:r>
          </a:p>
        </p:txBody>
      </p:sp>
      <p:sp>
        <p:nvSpPr>
          <p:cNvPr id="48" name="Rectangle 47"/>
          <p:cNvSpPr/>
          <p:nvPr/>
        </p:nvSpPr>
        <p:spPr>
          <a:xfrm>
            <a:off x="9625014" y="2001310"/>
            <a:ext cx="966787" cy="100827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controls self-defined characteristics / processes  within their own system per HSC16199</a:t>
            </a:r>
          </a:p>
        </p:txBody>
      </p:sp>
      <p:sp>
        <p:nvSpPr>
          <p:cNvPr id="50" name="Rectangle 49"/>
          <p:cNvSpPr/>
          <p:nvPr/>
        </p:nvSpPr>
        <p:spPr>
          <a:xfrm>
            <a:off x="8304730" y="3189512"/>
            <a:ext cx="1143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reduces process variation until process capability requirements met</a:t>
            </a:r>
          </a:p>
        </p:txBody>
      </p:sp>
      <p:sp>
        <p:nvSpPr>
          <p:cNvPr id="51" name="Rectangle 50"/>
          <p:cNvSpPr/>
          <p:nvPr/>
        </p:nvSpPr>
        <p:spPr>
          <a:xfrm>
            <a:off x="9601200" y="3265712"/>
            <a:ext cx="990600"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DQR validates ProCert adherence in eSILK</a:t>
            </a:r>
          </a:p>
        </p:txBody>
      </p:sp>
      <p:sp>
        <p:nvSpPr>
          <p:cNvPr id="52" name="Rectangle 51"/>
          <p:cNvSpPr/>
          <p:nvPr/>
        </p:nvSpPr>
        <p:spPr>
          <a:xfrm>
            <a:off x="8534401" y="4332512"/>
            <a:ext cx="916487"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FPRB / PCRB approves producer frozen process documentation</a:t>
            </a:r>
          </a:p>
        </p:txBody>
      </p:sp>
      <p:sp>
        <p:nvSpPr>
          <p:cNvPr id="53" name="Rectangle 52"/>
          <p:cNvSpPr/>
          <p:nvPr/>
        </p:nvSpPr>
        <p:spPr>
          <a:xfrm>
            <a:off x="9625014" y="4332512"/>
            <a:ext cx="966787"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DQR validates Frozen Operation adherence in eSILK</a:t>
            </a:r>
          </a:p>
        </p:txBody>
      </p:sp>
      <p:cxnSp>
        <p:nvCxnSpPr>
          <p:cNvPr id="54" name="Straight Arrow Connector 53"/>
          <p:cNvCxnSpPr>
            <a:stCxn id="39" idx="3"/>
            <a:endCxn id="40" idx="1"/>
          </p:cNvCxnSpPr>
          <p:nvPr/>
        </p:nvCxnSpPr>
        <p:spPr>
          <a:xfrm>
            <a:off x="2780135" y="3607734"/>
            <a:ext cx="152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6" idx="3"/>
            <a:endCxn id="50" idx="1"/>
          </p:cNvCxnSpPr>
          <p:nvPr/>
        </p:nvCxnSpPr>
        <p:spPr>
          <a:xfrm>
            <a:off x="8158904" y="3608612"/>
            <a:ext cx="1458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2" idx="3"/>
            <a:endCxn id="53" idx="1"/>
          </p:cNvCxnSpPr>
          <p:nvPr/>
        </p:nvCxnSpPr>
        <p:spPr>
          <a:xfrm>
            <a:off x="9450887" y="4751612"/>
            <a:ext cx="17412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4" idx="3"/>
            <a:endCxn id="52" idx="1"/>
          </p:cNvCxnSpPr>
          <p:nvPr/>
        </p:nvCxnSpPr>
        <p:spPr>
          <a:xfrm flipV="1">
            <a:off x="8382000" y="4751613"/>
            <a:ext cx="152400" cy="39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2" idx="3"/>
            <a:endCxn id="43" idx="1"/>
          </p:cNvCxnSpPr>
          <p:nvPr/>
        </p:nvCxnSpPr>
        <p:spPr>
          <a:xfrm>
            <a:off x="4685135" y="3598648"/>
            <a:ext cx="181700" cy="49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7" idx="3"/>
            <a:endCxn id="48" idx="1"/>
          </p:cNvCxnSpPr>
          <p:nvPr/>
        </p:nvCxnSpPr>
        <p:spPr>
          <a:xfrm>
            <a:off x="9493353" y="2500133"/>
            <a:ext cx="131661" cy="53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867400" y="2494188"/>
            <a:ext cx="0" cy="2265045"/>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7" idx="3"/>
            <a:endCxn id="44" idx="1"/>
          </p:cNvCxnSpPr>
          <p:nvPr/>
        </p:nvCxnSpPr>
        <p:spPr>
          <a:xfrm>
            <a:off x="7230837" y="4754337"/>
            <a:ext cx="158979" cy="12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72" idx="3"/>
            <a:endCxn id="45" idx="1"/>
          </p:cNvCxnSpPr>
          <p:nvPr/>
        </p:nvCxnSpPr>
        <p:spPr>
          <a:xfrm>
            <a:off x="6934200" y="2494187"/>
            <a:ext cx="143248" cy="2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58"/>
          <p:cNvSpPr txBox="1">
            <a:spLocks noChangeArrowheads="1"/>
          </p:cNvSpPr>
          <p:nvPr/>
        </p:nvSpPr>
        <p:spPr bwMode="auto">
          <a:xfrm>
            <a:off x="5935346" y="1885223"/>
            <a:ext cx="1227455" cy="276999"/>
          </a:xfrm>
          <a:prstGeom prst="rect">
            <a:avLst/>
          </a:prstGeom>
          <a:noFill/>
          <a:ln w="9525">
            <a:noFill/>
            <a:miter lim="800000"/>
            <a:headEnd/>
            <a:tailEnd/>
          </a:ln>
        </p:spPr>
        <p:txBody>
          <a:bodyPr wrap="square">
            <a:spAutoFit/>
          </a:bodyPr>
          <a:lstStyle/>
          <a:p>
            <a:r>
              <a:rPr lang="en-US" sz="1200" dirty="0"/>
              <a:t>CTSC / CTQC</a:t>
            </a:r>
          </a:p>
        </p:txBody>
      </p:sp>
      <p:sp>
        <p:nvSpPr>
          <p:cNvPr id="65" name="TextBox 59"/>
          <p:cNvSpPr txBox="1">
            <a:spLocks noChangeArrowheads="1"/>
          </p:cNvSpPr>
          <p:nvPr/>
        </p:nvSpPr>
        <p:spPr bwMode="auto">
          <a:xfrm>
            <a:off x="5963920" y="2960913"/>
            <a:ext cx="1198880" cy="276999"/>
          </a:xfrm>
          <a:prstGeom prst="rect">
            <a:avLst/>
          </a:prstGeom>
          <a:noFill/>
          <a:ln w="9525">
            <a:noFill/>
            <a:miter lim="800000"/>
            <a:headEnd/>
            <a:tailEnd/>
          </a:ln>
        </p:spPr>
        <p:txBody>
          <a:bodyPr wrap="square">
            <a:spAutoFit/>
          </a:bodyPr>
          <a:lstStyle/>
          <a:p>
            <a:r>
              <a:rPr lang="en-US" sz="1200" dirty="0"/>
              <a:t>KPC1 / KPC2</a:t>
            </a:r>
          </a:p>
        </p:txBody>
      </p:sp>
      <p:sp>
        <p:nvSpPr>
          <p:cNvPr id="66" name="TextBox 60"/>
          <p:cNvSpPr txBox="1">
            <a:spLocks noChangeArrowheads="1"/>
          </p:cNvSpPr>
          <p:nvPr/>
        </p:nvSpPr>
        <p:spPr bwMode="auto">
          <a:xfrm>
            <a:off x="5963920" y="4065588"/>
            <a:ext cx="1128183" cy="276999"/>
          </a:xfrm>
          <a:prstGeom prst="rect">
            <a:avLst/>
          </a:prstGeom>
          <a:noFill/>
          <a:ln w="9525">
            <a:noFill/>
            <a:miter lim="800000"/>
            <a:headEnd/>
            <a:tailEnd/>
          </a:ln>
        </p:spPr>
        <p:txBody>
          <a:bodyPr wrap="square">
            <a:spAutoFit/>
          </a:bodyPr>
          <a:lstStyle/>
          <a:p>
            <a:r>
              <a:rPr lang="en-US" sz="1200" dirty="0"/>
              <a:t>FSC / CTQP</a:t>
            </a:r>
          </a:p>
        </p:txBody>
      </p:sp>
      <p:cxnSp>
        <p:nvCxnSpPr>
          <p:cNvPr id="67" name="Straight Arrow Connector 66"/>
          <p:cNvCxnSpPr>
            <a:stCxn id="40" idx="3"/>
            <a:endCxn id="42" idx="1"/>
          </p:cNvCxnSpPr>
          <p:nvPr/>
        </p:nvCxnSpPr>
        <p:spPr>
          <a:xfrm flipV="1">
            <a:off x="3618335" y="3598648"/>
            <a:ext cx="152400" cy="9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0" idx="3"/>
            <a:endCxn id="51" idx="1"/>
          </p:cNvCxnSpPr>
          <p:nvPr/>
        </p:nvCxnSpPr>
        <p:spPr>
          <a:xfrm>
            <a:off x="9447730" y="3608612"/>
            <a:ext cx="1534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5" idx="3"/>
            <a:endCxn id="47" idx="1"/>
          </p:cNvCxnSpPr>
          <p:nvPr/>
        </p:nvCxnSpPr>
        <p:spPr>
          <a:xfrm>
            <a:off x="8206160" y="2496914"/>
            <a:ext cx="144192" cy="32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3" idx="3"/>
            <a:endCxn id="75" idx="1"/>
          </p:cNvCxnSpPr>
          <p:nvPr/>
        </p:nvCxnSpPr>
        <p:spPr>
          <a:xfrm>
            <a:off x="5781235" y="3603631"/>
            <a:ext cx="228488" cy="45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009724" y="2151287"/>
            <a:ext cx="924477" cy="6858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performs CTS / CTQ analysis and decomposition</a:t>
            </a:r>
          </a:p>
        </p:txBody>
      </p:sp>
      <p:cxnSp>
        <p:nvCxnSpPr>
          <p:cNvPr id="74" name="Straight Arrow Connector 73"/>
          <p:cNvCxnSpPr>
            <a:endCxn id="72" idx="1"/>
          </p:cNvCxnSpPr>
          <p:nvPr/>
        </p:nvCxnSpPr>
        <p:spPr>
          <a:xfrm>
            <a:off x="5871369" y="2494187"/>
            <a:ext cx="1383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009724" y="3214912"/>
            <a:ext cx="924477" cy="78652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analyzes processes to identify KPIs</a:t>
            </a:r>
          </a:p>
        </p:txBody>
      </p:sp>
      <p:cxnSp>
        <p:nvCxnSpPr>
          <p:cNvPr id="76" name="Straight Arrow Connector 75"/>
          <p:cNvCxnSpPr>
            <a:stCxn id="75" idx="3"/>
            <a:endCxn id="46" idx="1"/>
          </p:cNvCxnSpPr>
          <p:nvPr/>
        </p:nvCxnSpPr>
        <p:spPr>
          <a:xfrm>
            <a:off x="6934201" y="3608174"/>
            <a:ext cx="157903" cy="4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003556" y="4327072"/>
            <a:ext cx="1227281" cy="85452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Producer analyzes processes to identify KPIs and KPOs and validates using PFMEA / Control build</a:t>
            </a:r>
          </a:p>
        </p:txBody>
      </p:sp>
      <p:cxnSp>
        <p:nvCxnSpPr>
          <p:cNvPr id="78" name="Straight Arrow Connector 77"/>
          <p:cNvCxnSpPr>
            <a:endCxn id="77" idx="1"/>
          </p:cNvCxnSpPr>
          <p:nvPr/>
        </p:nvCxnSpPr>
        <p:spPr>
          <a:xfrm>
            <a:off x="5875339" y="4751612"/>
            <a:ext cx="128217" cy="2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C7D09DA-42E8-A44B-6469-2B0C5BE262AF}"/>
              </a:ext>
            </a:extLst>
          </p:cNvPr>
          <p:cNvSpPr txBox="1"/>
          <p:nvPr/>
        </p:nvSpPr>
        <p:spPr>
          <a:xfrm>
            <a:off x="7396114" y="5401468"/>
            <a:ext cx="2394797" cy="646331"/>
          </a:xfrm>
          <a:prstGeom prst="rect">
            <a:avLst/>
          </a:prstGeom>
          <a:noFill/>
        </p:spPr>
        <p:txBody>
          <a:bodyPr wrap="square" rtlCol="0">
            <a:spAutoFit/>
          </a:bodyPr>
          <a:lstStyle/>
          <a:p>
            <a:r>
              <a:rPr lang="en-US" sz="1200" dirty="0">
                <a:solidFill>
                  <a:srgbClr val="FF0000"/>
                </a:solidFill>
              </a:rPr>
              <a:t>*Specific Frozen Process Review (FPRB) Board requirements may vary </a:t>
            </a:r>
          </a:p>
        </p:txBody>
      </p:sp>
      <p:sp>
        <p:nvSpPr>
          <p:cNvPr id="15" name="Action Button: Go to Beginning 14">
            <a:hlinkClick r:id="rId2" action="ppaction://hlinksldjump" highlightClick="1"/>
            <a:extLst>
              <a:ext uri="{FF2B5EF4-FFF2-40B4-BE49-F238E27FC236}">
                <a16:creationId xmlns:a16="http://schemas.microsoft.com/office/drawing/2014/main" id="{65A05454-AAF5-F46D-6BDD-D9DB8B917710}"/>
              </a:ext>
            </a:extLst>
          </p:cNvPr>
          <p:cNvSpPr/>
          <p:nvPr/>
        </p:nvSpPr>
        <p:spPr>
          <a:xfrm>
            <a:off x="10684933" y="659516"/>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AA816D-2581-1A1E-DFEF-9E5873F84A8D}"/>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9459" name="Rectangle 2"/>
          <p:cNvSpPr>
            <a:spLocks noGrp="1" noChangeArrowheads="1"/>
          </p:cNvSpPr>
          <p:nvPr>
            <p:ph type="title"/>
          </p:nvPr>
        </p:nvSpPr>
        <p:spPr>
          <a:xfrm>
            <a:off x="694944" y="514473"/>
            <a:ext cx="10811256" cy="676653"/>
          </a:xfrm>
        </p:spPr>
        <p:txBody>
          <a:bodyPr/>
          <a:lstStyle/>
          <a:p>
            <a:r>
              <a:rPr lang="en-US" dirty="0"/>
              <a:t>Supplier Responsibility</a:t>
            </a:r>
          </a:p>
        </p:txBody>
      </p:sp>
      <p:sp>
        <p:nvSpPr>
          <p:cNvPr id="2" name="Rectangle 1"/>
          <p:cNvSpPr/>
          <p:nvPr/>
        </p:nvSpPr>
        <p:spPr>
          <a:xfrm>
            <a:off x="2230438" y="2362200"/>
            <a:ext cx="8132763" cy="3785652"/>
          </a:xfrm>
          <a:prstGeom prst="rect">
            <a:avLst/>
          </a:prstGeom>
        </p:spPr>
        <p:txBody>
          <a:bodyPr wrap="square">
            <a:spAutoFit/>
          </a:bodyPr>
          <a:lstStyle/>
          <a:p>
            <a:pPr>
              <a:defRPr/>
            </a:pPr>
            <a:r>
              <a:rPr lang="en-US" sz="2400" dirty="0"/>
              <a:t>Suppliers with characteristics that are controlled by frozen process (FSCs &amp; CTQPs) need to do the following:</a:t>
            </a:r>
          </a:p>
          <a:p>
            <a:pPr marL="342900" indent="-342900">
              <a:buFont typeface="Arial" pitchFamily="34" charset="0"/>
              <a:buChar char="•"/>
              <a:defRPr/>
            </a:pPr>
            <a:r>
              <a:rPr lang="en-US" sz="2400" dirty="0"/>
              <a:t>Submit manufacturing documentation to Collins via the COPS database for approval per HSC16199 and HSM17 </a:t>
            </a:r>
          </a:p>
          <a:p>
            <a:pPr marL="342900" indent="-342900">
              <a:buFont typeface="Arial" pitchFamily="34" charset="0"/>
              <a:buChar char="•"/>
              <a:defRPr/>
            </a:pPr>
            <a:r>
              <a:rPr lang="en-US" sz="2400" dirty="0"/>
              <a:t>Freeze approved manufacturing documentation         (no changes without prior approval)</a:t>
            </a:r>
          </a:p>
          <a:p>
            <a:pPr marL="342900" indent="-342900">
              <a:buFont typeface="Arial" pitchFamily="34" charset="0"/>
              <a:buChar char="•"/>
              <a:defRPr/>
            </a:pPr>
            <a:r>
              <a:rPr lang="en-US" sz="2400" dirty="0"/>
              <a:t>Ensure that all parts are manufactured in strict accordance with frozen processes</a:t>
            </a:r>
          </a:p>
          <a:p>
            <a:pPr>
              <a:buFont typeface="Arial" pitchFamily="34" charset="0"/>
              <a:buChar char="•"/>
              <a:defRPr/>
            </a:pPr>
            <a:endParaRPr lang="en-US" sz="2400" dirty="0"/>
          </a:p>
        </p:txBody>
      </p:sp>
      <p:sp>
        <p:nvSpPr>
          <p:cNvPr id="14" name="Action Button: Go to Beginning 13">
            <a:hlinkClick r:id="rId3" action="ppaction://hlinksldjump" highlightClick="1"/>
            <a:extLst>
              <a:ext uri="{FF2B5EF4-FFF2-40B4-BE49-F238E27FC236}">
                <a16:creationId xmlns:a16="http://schemas.microsoft.com/office/drawing/2014/main" id="{8523DFE7-E629-3997-F647-889D1BE95F43}"/>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707" y="2419928"/>
            <a:ext cx="4073931" cy="2946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Footer Placeholder 1">
            <a:extLst>
              <a:ext uri="{FF2B5EF4-FFF2-40B4-BE49-F238E27FC236}">
                <a16:creationId xmlns:a16="http://schemas.microsoft.com/office/drawing/2014/main" id="{222E31C5-1237-26E3-69C9-55C5AA57E69B}"/>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13317" name="Rectangle 2"/>
          <p:cNvSpPr>
            <a:spLocks noGrp="1" noChangeArrowheads="1"/>
          </p:cNvSpPr>
          <p:nvPr>
            <p:ph type="title"/>
          </p:nvPr>
        </p:nvSpPr>
        <p:spPr>
          <a:xfrm>
            <a:off x="694944" y="514473"/>
            <a:ext cx="10811256" cy="676653"/>
          </a:xfrm>
        </p:spPr>
        <p:txBody>
          <a:bodyPr/>
          <a:lstStyle/>
          <a:p>
            <a:r>
              <a:rPr lang="en-US" dirty="0"/>
              <a:t>COPS Database Access</a:t>
            </a:r>
          </a:p>
        </p:txBody>
      </p:sp>
      <p:sp>
        <p:nvSpPr>
          <p:cNvPr id="15" name="TextBox 14"/>
          <p:cNvSpPr txBox="1"/>
          <p:nvPr/>
        </p:nvSpPr>
        <p:spPr>
          <a:xfrm>
            <a:off x="2700307" y="1636297"/>
            <a:ext cx="6213872" cy="646331"/>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defPPr>
              <a:defRPr lang="en-US"/>
            </a:defPPr>
            <a:lvl1pPr>
              <a:defRPr sz="1600"/>
            </a:lvl1pPr>
          </a:lstStyle>
          <a:p>
            <a:pPr algn="ctr" defTabSz="685800"/>
            <a:r>
              <a:rPr lang="en-US" sz="1200" b="1" dirty="0">
                <a:solidFill>
                  <a:schemeClr val="bg1"/>
                </a:solidFill>
                <a:latin typeface="Arial"/>
              </a:rPr>
              <a:t>For suppliers:</a:t>
            </a:r>
            <a:r>
              <a:rPr lang="en-US" sz="1200" dirty="0">
                <a:solidFill>
                  <a:schemeClr val="bg1"/>
                </a:solidFill>
                <a:latin typeface="Arial"/>
              </a:rPr>
              <a:t> To access COPS, logon to the UTC Aerospace Systems Supplier Portal:</a:t>
            </a:r>
          </a:p>
          <a:p>
            <a:pPr algn="ctr" defTabSz="685800"/>
            <a:r>
              <a:rPr lang="en-US" sz="1200" u="sng" dirty="0">
                <a:solidFill>
                  <a:schemeClr val="bg1"/>
                </a:solidFill>
                <a:latin typeface="Arial"/>
                <a:hlinkClick r:id="rId4">
                  <a:extLst>
                    <a:ext uri="{A12FA001-AC4F-418D-AE19-62706E023703}">
                      <ahyp:hlinkClr xmlns:ahyp="http://schemas.microsoft.com/office/drawing/2018/hyperlinkcolor" val="tx"/>
                    </a:ext>
                  </a:extLst>
                </a:hlinkClick>
              </a:rPr>
              <a:t>https://suppliers.utc.com/Pages/Home</a:t>
            </a:r>
            <a:endParaRPr lang="en-US" sz="1200" u="sng" dirty="0">
              <a:solidFill>
                <a:schemeClr val="bg1"/>
              </a:solidFill>
              <a:latin typeface="Arial"/>
            </a:endParaRPr>
          </a:p>
          <a:p>
            <a:pPr algn="ctr" defTabSz="685800"/>
            <a:r>
              <a:rPr lang="en-US" sz="1200" dirty="0">
                <a:solidFill>
                  <a:schemeClr val="bg1"/>
                </a:solidFill>
                <a:latin typeface="Arial"/>
              </a:rPr>
              <a:t>Click on the “</a:t>
            </a:r>
            <a:r>
              <a:rPr lang="en-US" sz="1200" b="1" dirty="0">
                <a:solidFill>
                  <a:schemeClr val="bg1"/>
                </a:solidFill>
                <a:latin typeface="Arial"/>
              </a:rPr>
              <a:t>Control of Process and Safety (COPS)</a:t>
            </a:r>
            <a:r>
              <a:rPr lang="en-US" sz="1200" dirty="0">
                <a:solidFill>
                  <a:schemeClr val="bg1"/>
                </a:solidFill>
                <a:latin typeface="Arial"/>
              </a:rPr>
              <a:t>” link</a:t>
            </a:r>
          </a:p>
        </p:txBody>
      </p:sp>
      <p:sp>
        <p:nvSpPr>
          <p:cNvPr id="14" name="Rectangle 13"/>
          <p:cNvSpPr/>
          <p:nvPr/>
        </p:nvSpPr>
        <p:spPr bwMode="auto">
          <a:xfrm>
            <a:off x="5082339" y="4465469"/>
            <a:ext cx="1085850" cy="178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srgbClr val="FFFFFF"/>
              </a:solidFill>
              <a:latin typeface="Arial"/>
            </a:endParaRPr>
          </a:p>
        </p:txBody>
      </p:sp>
      <p:cxnSp>
        <p:nvCxnSpPr>
          <p:cNvPr id="3" name="Elbow Connector 2"/>
          <p:cNvCxnSpPr>
            <a:stCxn id="15" idx="2"/>
            <a:endCxn id="14" idx="0"/>
          </p:cNvCxnSpPr>
          <p:nvPr/>
        </p:nvCxnSpPr>
        <p:spPr>
          <a:xfrm rot="5400000">
            <a:off x="4624835" y="3283059"/>
            <a:ext cx="2182841" cy="181979"/>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50169" y="2407896"/>
            <a:ext cx="3186754" cy="3000821"/>
          </a:xfrm>
          <a:prstGeom prst="rect">
            <a:avLst/>
          </a:prstGeom>
          <a:noFill/>
        </p:spPr>
        <p:txBody>
          <a:bodyPr wrap="square" rtlCol="0">
            <a:spAutoFit/>
          </a:bodyPr>
          <a:lstStyle/>
          <a:p>
            <a:pPr defTabSz="685800"/>
            <a:r>
              <a:rPr lang="en-US" sz="1350" dirty="0">
                <a:solidFill>
                  <a:srgbClr val="000000"/>
                </a:solidFill>
                <a:latin typeface="Arial"/>
              </a:rPr>
              <a:t>For the link to be visible the user must first request access from their designated Supplier Portal Admin. </a:t>
            </a:r>
          </a:p>
          <a:p>
            <a:pPr defTabSz="685800"/>
            <a:endParaRPr lang="en-US" sz="1350" dirty="0">
              <a:solidFill>
                <a:srgbClr val="000000"/>
              </a:solidFill>
              <a:latin typeface="Arial"/>
            </a:endParaRPr>
          </a:p>
          <a:p>
            <a:pPr defTabSz="685800"/>
            <a:r>
              <a:rPr lang="en-US" sz="1350" dirty="0">
                <a:solidFill>
                  <a:srgbClr val="000000"/>
                </a:solidFill>
                <a:latin typeface="Arial"/>
              </a:rPr>
              <a:t>Once the supplier admin verifies the users citizenship they can request access for COPS under- </a:t>
            </a:r>
          </a:p>
          <a:p>
            <a:pPr defTabSz="685800"/>
            <a:r>
              <a:rPr lang="en-US" sz="1350" dirty="0">
                <a:solidFill>
                  <a:srgbClr val="000000"/>
                </a:solidFill>
                <a:latin typeface="Arial"/>
              </a:rPr>
              <a:t>manage users &gt; restricted access </a:t>
            </a:r>
          </a:p>
          <a:p>
            <a:pPr defTabSz="685800"/>
            <a:endParaRPr lang="en-US" sz="1350" dirty="0">
              <a:solidFill>
                <a:srgbClr val="000000"/>
              </a:solidFill>
              <a:latin typeface="Arial"/>
            </a:endParaRPr>
          </a:p>
          <a:p>
            <a:pPr defTabSz="685800"/>
            <a:r>
              <a:rPr lang="en-US" sz="1350" b="1" dirty="0">
                <a:solidFill>
                  <a:srgbClr val="000000"/>
                </a:solidFill>
                <a:latin typeface="Arial"/>
              </a:rPr>
              <a:t>The access request will go to the COPS administrator to disposition, for issues or questions contact </a:t>
            </a:r>
          </a:p>
          <a:p>
            <a:pPr defTabSz="685800"/>
            <a:r>
              <a:rPr lang="en-US" sz="1350" dirty="0">
                <a:solidFill>
                  <a:srgbClr val="000000"/>
                </a:solidFill>
                <a:latin typeface="Arial"/>
                <a:hlinkClick r:id="rId5"/>
              </a:rPr>
              <a:t>gputascops@hs.utc.com</a:t>
            </a:r>
            <a:endParaRPr lang="en-US" sz="1350" dirty="0">
              <a:solidFill>
                <a:srgbClr val="000000"/>
              </a:solidFill>
              <a:latin typeface="Arial"/>
            </a:endParaRPr>
          </a:p>
          <a:p>
            <a:pPr defTabSz="685800"/>
            <a:endParaRPr lang="en-US" sz="1350" dirty="0">
              <a:solidFill>
                <a:srgbClr val="000000"/>
              </a:solidFill>
              <a:latin typeface="Arial"/>
            </a:endParaRPr>
          </a:p>
        </p:txBody>
      </p:sp>
      <p:sp>
        <p:nvSpPr>
          <p:cNvPr id="5" name="TextBox 4">
            <a:extLst>
              <a:ext uri="{FF2B5EF4-FFF2-40B4-BE49-F238E27FC236}">
                <a16:creationId xmlns:a16="http://schemas.microsoft.com/office/drawing/2014/main" id="{3C20465C-08EF-A702-4F31-29F3F4C68F33}"/>
              </a:ext>
            </a:extLst>
          </p:cNvPr>
          <p:cNvSpPr txBox="1"/>
          <p:nvPr/>
        </p:nvSpPr>
        <p:spPr>
          <a:xfrm>
            <a:off x="6350169" y="5366216"/>
            <a:ext cx="4594811" cy="479578"/>
          </a:xfrm>
          <a:prstGeom prst="rect">
            <a:avLst/>
          </a:prstGeom>
          <a:noFill/>
        </p:spPr>
        <p:txBody>
          <a:bodyPr wrap="square" rtlCol="0">
            <a:spAutoFit/>
          </a:bodyPr>
          <a:lstStyle/>
          <a:p>
            <a:pPr defTabSz="685800"/>
            <a:r>
              <a:rPr lang="en-US" sz="1200" dirty="0">
                <a:solidFill>
                  <a:srgbClr val="000000"/>
                </a:solidFill>
                <a:latin typeface="Arial"/>
              </a:rPr>
              <a:t>** See Appendix A for Instructions on      </a:t>
            </a:r>
          </a:p>
          <a:p>
            <a:pPr defTabSz="685800"/>
            <a:r>
              <a:rPr lang="en-US" sz="1200" dirty="0">
                <a:solidFill>
                  <a:srgbClr val="000000"/>
                </a:solidFill>
                <a:latin typeface="Arial"/>
              </a:rPr>
              <a:t>    launching COPS in Compatibility Mode </a:t>
            </a:r>
          </a:p>
        </p:txBody>
      </p:sp>
      <p:sp>
        <p:nvSpPr>
          <p:cNvPr id="18" name="Action Button: Go to Beginning 17">
            <a:hlinkClick r:id="rId6" action="ppaction://hlinksldjump" highlightClick="1"/>
            <a:extLst>
              <a:ext uri="{FF2B5EF4-FFF2-40B4-BE49-F238E27FC236}">
                <a16:creationId xmlns:a16="http://schemas.microsoft.com/office/drawing/2014/main" id="{3266C6F6-B90A-80B2-EC6A-F2F9EBE0E98C}"/>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71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27440"/>
            <a:ext cx="8686800" cy="23827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bwMode="auto">
          <a:xfrm>
            <a:off x="3133725" y="1905000"/>
            <a:ext cx="5924550" cy="523220"/>
          </a:xfrm>
          <a:prstGeom prst="rect">
            <a:avLst/>
          </a:prstGeom>
          <a:solidFill>
            <a:srgbClr val="63666A"/>
          </a:solidFill>
          <a:ln w="9525">
            <a:noFill/>
            <a:miter lim="800000"/>
            <a:headEnd/>
            <a:tailEnd/>
          </a:ln>
          <a:effectLst>
            <a:outerShdw blurRad="50800" dist="38100" dir="10800000" algn="r" rotWithShape="0">
              <a:prstClr val="black">
                <a:alpha val="40000"/>
              </a:prstClr>
            </a:outerShdw>
          </a:effectLst>
        </p:spPr>
        <p:txBody>
          <a:bodyPr wrap="square">
            <a:spAutoFit/>
          </a:bodyPr>
          <a:lstStyle/>
          <a:p>
            <a:r>
              <a:rPr lang="en-US" sz="1400" b="1" dirty="0">
                <a:solidFill>
                  <a:schemeClr val="bg1"/>
                </a:solidFill>
              </a:rPr>
              <a:t>Step 1:  Selecting the FSC/CTQP.  </a:t>
            </a:r>
            <a:r>
              <a:rPr lang="en-US" sz="1400" dirty="0">
                <a:solidFill>
                  <a:schemeClr val="bg1"/>
                </a:solidFill>
              </a:rPr>
              <a:t>From the COPS Summary Screen, select “</a:t>
            </a:r>
            <a:r>
              <a:rPr lang="en-US" sz="1400" b="1" dirty="0">
                <a:solidFill>
                  <a:schemeClr val="bg1"/>
                </a:solidFill>
              </a:rPr>
              <a:t>View/Edit</a:t>
            </a:r>
            <a:r>
              <a:rPr lang="en-US" sz="1400" dirty="0">
                <a:solidFill>
                  <a:schemeClr val="bg1"/>
                </a:solidFill>
              </a:rPr>
              <a:t>” to go to that FSC/CTQP’s Frozen Process Screen.</a:t>
            </a:r>
          </a:p>
        </p:txBody>
      </p:sp>
      <p:sp>
        <p:nvSpPr>
          <p:cNvPr id="9" name="Rectangle 8"/>
          <p:cNvSpPr/>
          <p:nvPr/>
        </p:nvSpPr>
        <p:spPr bwMode="auto">
          <a:xfrm>
            <a:off x="5722830" y="4393137"/>
            <a:ext cx="624822" cy="336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hape 30"/>
          <p:cNvCxnSpPr>
            <a:stCxn id="8" idx="2"/>
            <a:endCxn id="9" idx="0"/>
          </p:cNvCxnSpPr>
          <p:nvPr/>
        </p:nvCxnSpPr>
        <p:spPr>
          <a:xfrm rot="5400000">
            <a:off x="5083164" y="3380300"/>
            <a:ext cx="1964917" cy="60759"/>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344F1EC-6118-5514-5A33-F7640EEAA5DD}"/>
              </a:ext>
            </a:extLst>
          </p:cNvPr>
          <p:cNvSpPr>
            <a:spLocks noGrp="1"/>
          </p:cNvSpPr>
          <p:nvPr>
            <p:ph type="ftr" sz="quarter" idx="16"/>
          </p:nvPr>
        </p:nvSpPr>
        <p:spPr>
          <a:xfrm>
            <a:off x="85293" y="6583702"/>
            <a:ext cx="10072498" cy="274298"/>
          </a:xfrm>
        </p:spPr>
        <p:txBody>
          <a:bodyPr/>
          <a:lstStyle/>
          <a:p>
            <a:r>
              <a:rPr lang="en-US"/>
              <a:t>© 2023 Collins Aerospace  |  Collins Aerospace proprietary.  |  This document contains no export controlled technical data.</a:t>
            </a:r>
          </a:p>
        </p:txBody>
      </p:sp>
      <p:sp>
        <p:nvSpPr>
          <p:cNvPr id="21" name="Action Button: Go to Beginning 20">
            <a:hlinkClick r:id="rId4" action="ppaction://hlinksldjump" highlightClick="1"/>
            <a:extLst>
              <a:ext uri="{FF2B5EF4-FFF2-40B4-BE49-F238E27FC236}">
                <a16:creationId xmlns:a16="http://schemas.microsoft.com/office/drawing/2014/main" id="{4BF6E91B-16B1-91DD-1BFF-03EDF81F3F58}"/>
              </a:ext>
            </a:extLst>
          </p:cNvPr>
          <p:cNvSpPr/>
          <p:nvPr/>
        </p:nvSpPr>
        <p:spPr>
          <a:xfrm>
            <a:off x="10668000" y="1371600"/>
            <a:ext cx="1236133" cy="676275"/>
          </a:xfrm>
          <a:prstGeom prst="actionButtonBeginn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2B22BBF-3235-B56A-3B88-E2A8EBAA26D4}"/>
              </a:ext>
            </a:extLst>
          </p:cNvPr>
          <p:cNvSpPr txBox="1"/>
          <p:nvPr/>
        </p:nvSpPr>
        <p:spPr>
          <a:xfrm>
            <a:off x="584200" y="601133"/>
            <a:ext cx="9855200" cy="584775"/>
          </a:xfrm>
          <a:prstGeom prst="rect">
            <a:avLst/>
          </a:prstGeom>
          <a:noFill/>
        </p:spPr>
        <p:txBody>
          <a:bodyPr wrap="square" rtlCol="0">
            <a:spAutoFit/>
          </a:bodyPr>
          <a:lstStyle/>
          <a:p>
            <a:r>
              <a:rPr lang="en-US" sz="3200" spc="300" dirty="0"/>
              <a:t>COPS: COMPLETING A FROZEN PROCESS</a:t>
            </a:r>
            <a:endParaRPr lang="en-US" sz="3200" dirty="0"/>
          </a:p>
        </p:txBody>
      </p:sp>
    </p:spTree>
    <p:extLst>
      <p:ext uri="{BB962C8B-B14F-4D97-AF65-F5344CB8AC3E}">
        <p14:creationId xmlns:p14="http://schemas.microsoft.com/office/powerpoint/2010/main" val="4137136300"/>
      </p:ext>
    </p:extLst>
  </p:cSld>
  <p:clrMapOvr>
    <a:masterClrMapping/>
  </p:clrMapOvr>
</p:sld>
</file>

<file path=ppt/theme/theme1.xml><?xml version="1.0" encoding="utf-8"?>
<a:theme xmlns:a="http://schemas.openxmlformats.org/drawingml/2006/main" name="Collins Masters: Content">
  <a:themeElements>
    <a:clrScheme name="Collins Color Pallet">
      <a:dk1>
        <a:srgbClr val="000000"/>
      </a:dk1>
      <a:lt1>
        <a:srgbClr val="FFFFFF"/>
      </a:lt1>
      <a:dk2>
        <a:srgbClr val="CE1126"/>
      </a:dk2>
      <a:lt2>
        <a:srgbClr val="D9D9D6"/>
      </a:lt2>
      <a:accent1>
        <a:srgbClr val="63666A"/>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S_PPT_2021" id="{4D5F7AD5-2D59-4141-B649-919E47179B19}" vid="{E58D9106-2E53-413F-B17F-E65CD8BA7FE0}"/>
    </a:ext>
  </a:extLst>
</a:theme>
</file>

<file path=ppt/theme/theme2.xml><?xml version="1.0" encoding="utf-8"?>
<a:theme xmlns:a="http://schemas.openxmlformats.org/drawingml/2006/main" name="Office Theme">
  <a:themeElements>
    <a:clrScheme name="RTX Colors">
      <a:dk1>
        <a:sysClr val="windowText" lastClr="000000"/>
      </a:dk1>
      <a:lt1>
        <a:sysClr val="window" lastClr="FFFFFF"/>
      </a:lt1>
      <a:dk2>
        <a:srgbClr val="CE1126"/>
      </a:dk2>
      <a:lt2>
        <a:srgbClr val="FFFFFF"/>
      </a:lt2>
      <a:accent1>
        <a:srgbClr val="000000"/>
      </a:accent1>
      <a:accent2>
        <a:srgbClr val="464648"/>
      </a:accent2>
      <a:accent3>
        <a:srgbClr val="6B6B6D"/>
      </a:accent3>
      <a:accent4>
        <a:srgbClr val="89898A"/>
      </a:accent4>
      <a:accent5>
        <a:srgbClr val="B8B8B9"/>
      </a:accent5>
      <a:accent6>
        <a:srgbClr val="D4D4D5"/>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TX Colors">
      <a:dk1>
        <a:sysClr val="windowText" lastClr="000000"/>
      </a:dk1>
      <a:lt1>
        <a:sysClr val="window" lastClr="FFFFFF"/>
      </a:lt1>
      <a:dk2>
        <a:srgbClr val="CE1126"/>
      </a:dk2>
      <a:lt2>
        <a:srgbClr val="FFFFFF"/>
      </a:lt2>
      <a:accent1>
        <a:srgbClr val="000000"/>
      </a:accent1>
      <a:accent2>
        <a:srgbClr val="464648"/>
      </a:accent2>
      <a:accent3>
        <a:srgbClr val="6B6B6D"/>
      </a:accent3>
      <a:accent4>
        <a:srgbClr val="89898A"/>
      </a:accent4>
      <a:accent5>
        <a:srgbClr val="B8B8B9"/>
      </a:accent5>
      <a:accent6>
        <a:srgbClr val="D4D4D5"/>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VVNcbnJwMDI0MTU4MjwvVXNlck5hbWU+PERhdGVUaW1lPjIvMTIvMjAyMCAyOjQ5OjE3IFBNPC9EYXRlVGltZT48TGFiZWxTdHJpbmc+T3JpZ2luIEp1cmlzZGljdGlvbjogVVMg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U5OGNmYzI4LTVkZmQtNGYwNi04YzAxLWM3NTg4ZmQzOTRm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kNzU5Y2Q3YS1iNTdjLTQyZTQtOWE0OS05YjgyYTIzMzc1Nzk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VVNcbnJwMDI0MTU4MjwvVXNlck5hbWU+PERhdGVUaW1lPjIvMTIvMjAyMCAzOjAzOjA5IFBNPC9EYXRlVGltZT48TGFiZWxTdHJpbmc+T3JpZ2luIEp1cmlzZGljdGlvbjogVVMgIHwgUmF5dGhlb24gQ29tcGV0aXRpb24gU2Vuc2l0aXZlIHwgUGVyIEN1cnJlbnQgUmF5dGhlb24gUG9saWN5IChSUC1PR0MtMDM1KSB8IE5vbi1FeHBvcnQgQ29udHJvbGxlZCBUZWNobmljYWwgSW5mb3JtYXRpb24gKEVYSU0gRGV0ZXJtaW5lZCBPbmx5KS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2FlMTFhNmItMjFiMS00OWQ4LTk5ZDgtZWQzMDY4NTEzODR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yLzIwMjAgMzoyODo1NyBQTTwvRGF0ZVRpbWU+PExhYmVsU3RyaW5nPk9yaWdpbiBKdXJpc2RpY3Rpb246IFVTICB8IFJheXRoZW9uIFByb3ByaWV0YXJ5IHwgUGVyIEN1cnJlbnQgUmF5dGhlb24gUG9saWN5IChSUC1PR0MtMDM1KSB8IFVTLUlUQVIgQ29udHJvbGx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wMTJlYjIyYy03NmNhLTRlNGYtOGFiOS1mYWJiMDU0YWUx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yLzE0LzIwMjAgNDo0Mjo0NCBQTTwvRGF0ZVRpbWU+PExhYmVsU3RyaW5nPk9yaWdpbiBKdXJpc2RpY3Rpb246IFVTICB8IFJheXRoZW9uIE1vc3QgUHJpdmF0ZS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0LzIwMjAgNjoyOTozNC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YWNmOWVjYzMtMGY0NS00MjM0LWE5MGQtZTQzNjhmYWNkOTgx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Ny8yMDIwIDg6Mjg6MzE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k5N2E3MTZlLWMwM2YtNDNiMS1hNWIwLWQ2Y2QwNGU5YmE0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bnJwMDI0MTU4MjwvVXNlck5hbWU+PERhdGVUaW1lPjIvMTgvMjAyMCA0OjU4OjI4IFBNPC9EYXRlVGltZT48TGFiZWxTdHJpbmc+T3JpZ2luIEp1cmlzZGljdGlvbjogVVMgIHwgUmF5dGhlb24gUHJvcHJpZXRhcn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MDEyZWIyMmMtNzZjYS00ZTRmLThhYjktZmFiYjA1NGFlM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OC8yMDIwIDU6MDA6MTYgUE08L0RhdGVUaW1lPjxMYWJlbFN0cmluZz5PcmlnaW4gSnVyaXNkaWN0aW9uOiBVUyAgfCBSYXl0aGVvbiBNb3N0IFByaXZhdGUgfCBQZXIgQ3VycmVudCBSYXl0aGVvbiBQb2xpY3kgKFJQLU9HQy0wMzUpIHwgVVMtRXhwb3J0IENvbnRyb2xsZWQgSnVyaXNkaWN0aW9uIFVuZGV0ZXJtaW5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JhY2Y5ZWNjMy0wZjQ1LTQyMzQtYTkwZC1lNDM2OGZhY2Q5ODE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zLzcvMjAyMCA4OjIzOjM2IFBNPC9EYXRlVGltZT48TGFiZWxTdHJpbmc+T3JpZ2luIEp1cmlzZGljdGlvbjogVVMgIHwgSW50ZXJuYWwgVXNlIE9ubH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OTk3YTcxNmUtYzAzZi00M2IxLWE1YjAtZDZjZDA0ZTliY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y83LzIwMjAgODoyNDo0OS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ZWxlbWVudCB1aWQ9ImFjZjllY2MzLTBmNDUtNDIzNC1hOTBkLWU0MzY4ZmFjZDk4MSIgdmFsdWU9IiIgeG1sbnM9Imh0dHA6Ly93d3cuYm9sZG9uamFtZXMuY29tLzIwMDgvMDEvc2llL2ludGVybmFsL2xhYmVsIiAvPjxlbGVtZW50IHVpZD0iYWFmYzlhOTUtZWU1ZC00ODdjLTljNGUtNjdhNTM4MGYyOTkxIiB2YWx1ZT0iIiB4bWxucz0iaHR0cDovL3d3dy5ib2xkb25qYW1lcy5jb20vMjAwOC8wMS9zaWUvaW50ZXJuYWwvbGFiZWwiIC8+PC9zaXNsPjxVc2VyTmFtZT5VU1wxMTAzMDg1PC9Vc2VyTmFtZT48RGF0ZVRpbWU+My8xMi8yMDIwIDY6MjM6MjM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gLz48VXNlck5hbWU+VVNcMTEwMzA4NTwvVXNlck5hbWU+PERhdGVUaW1lPjMvMTMvMjAyMCAxMDowMjo0NCBQTTwvRGF0ZVRpbWU+PExhYmVsU3RyaW5nPlRoaXMgYXJ0aWZhY3QgaGFzIG5vIGNsYXNzaWZpY2F0aW9uLjwvTGFiZWxTdHJpbmc+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DExMDMwODU8L1VzZXJOYW1lPjxEYXRlVGltZT4zLzEzLzIwMjAgMTA6MDU6NDQgUE08L0RhdGVUaW1lPjxMYWJlbFN0cmluZz5PcmlnaW4gSnVyaXNkaWN0aW9uOiBVUyAgfCBUaGlyZCBQYXJ0eSBQcm9wcmlldGFyeSAtIE5lZWQgdG8gS25vdy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IC8+PFVzZXJOYW1lPlVTXG5ycDAyNDE1ODI8L1VzZXJOYW1lPjxEYXRlVGltZT4zLzMwLzIwMjAgMTo1MzoxNyBQTTwvRGF0ZVRpbWU+PExhYmVsU3RyaW5nPlRoaXMgYXJ0aWZhY3QgaGFzIG5vIGNsYXNzaWZpY2F0aW9uLjwvTGFiZWxTdHJpbmc+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PGVsZW1lbnQgdWlkPSJhMDZkYTRkYS1hMjYzLTQxMzYtYjRmZC1mMjhhMTdkMzAxODg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40LzIvMjAyMCAzOjQ5OjE3IFBNPC9EYXRlVGltZT48TGFiZWxTdHJpbmc+T3JpZ2luIEp1cmlzZGljdGlvbjogVVMgIHwgVGhpcmQgUGFydHkgUHJvcHJpZXRhcnkgLSBOZWVkIHRvIEtub3cgfCBVc2UgUHJlZXhpc3RpbmcgTWFya2luZyAobm90IGFwcGxpZWQgYnkgdGhpcyB0b29sKSB8IE90aGVyIEluZm9ybWF0aW9uIChOb3QgUmVxdWlyaW5nIGFuIEV4cG9ydCBDb250cm9sIE1hcmtpbmcpIHwgTm8gbWFya2luZyBhcHBsaWVkIGJ5IHRoZSB0b29sPC9MYWJlbFN0cmluZz48L2l0ZW0+PGl0ZW0+PHNpc2wgc2lzbFZlcnNpb249IjAiIHBvbGljeT0iY2RlNTNhYzEtYmY1Zi00YWFlLTljZjEtMDc1MDllMjNhNGIwIiBvcmlnaW49InVzZXJTZWxlY3RlZCIgLz48VXNlck5hbWU+VVNcMTEwMzA4NTwvVXNlck5hbWU+PERhdGVUaW1lPjQvMjAvMjAyMCA2OjI2OjU0IFBNPC9EYXRlVGltZT48TGFiZWxTdHJpbmc+VGhpcyBhcnRpZmFjdCBoYXMgbm8gY2xhc3NpZmljYXRpb24uPC9MYWJlbFN0cmluZz48L2l0ZW0+PGl0ZW0+PHNpc2wgc2lzbFZlcnNpb249IjAiIHBvbGljeT0iY2RlNTNhYzEtYmY1Zi00YWFlLTljZjEtMDc1MDllMjNhNGIwIiBvcmlnaW49ImRlZmF1bHRWYWx1ZSI+PGVsZW1lbnQgdWlkPSJiYmE5NGM2NS1hYzNkLTRmMzQtYjJlMS04ZGUxMWVmNmYwMWMiIHZhbHVlPSIiIHhtbG5zPSJodHRwOi8vd3d3LmJvbGRvbmphbWVzLmNvbS8yMDA4LzAxL3NpZS9pbnRlcm5hbC9sYWJlbCIgLz48L3Npc2w+PFVzZXJOYW1lPlVTXG5ycDAyNDE1ODI8L1VzZXJOYW1lPjxEYXRlVGltZT4xMC83LzIwMjAgNDowMjo0NSBQTTwvRGF0ZVRpbWU+PExhYmVsU3RyaW5nPk9yaWdpbiBKdXJpc2RpY3Rpb246IFVTID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cde53ac1-bf5f-4aae-9cf1-07509e23a4b0" origin="defaultValue">
  <element uid="bba94c65-ac3d-4f34-b2e1-8de11ef6f01c" value=""/>
</sisl>
</file>

<file path=customXml/itemProps1.xml><?xml version="1.0" encoding="utf-8"?>
<ds:datastoreItem xmlns:ds="http://schemas.openxmlformats.org/officeDocument/2006/customXml" ds:itemID="{45F20A76-F421-4C7E-9FA5-EB9918BB68FF}">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5489B1DF-446C-4290-BB79-EA688A1291AC}">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4447dd6a-a4a1-440b-a6a3-9124ef1ee017}" enabled="1" method="Privileged" siteId="{7a18110d-ef9b-4274-acef-e62ab0fe28ed}" contentBits="0" removed="0"/>
</clbl:labelList>
</file>

<file path=docProps/app.xml><?xml version="1.0" encoding="utf-8"?>
<Properties xmlns="http://schemas.openxmlformats.org/officeDocument/2006/extended-properties" xmlns:vt="http://schemas.openxmlformats.org/officeDocument/2006/docPropsVTypes">
  <Template>Collins_New_W</Template>
  <TotalTime>330</TotalTime>
  <Words>2640</Words>
  <Application>Microsoft Office PowerPoint</Application>
  <PresentationFormat>Widescreen</PresentationFormat>
  <Paragraphs>287</Paragraphs>
  <Slides>28</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Collins Masters: Content</vt:lpstr>
      <vt:lpstr>Cops  FSC CTQP Instructions</vt:lpstr>
      <vt:lpstr>Control Of Process &amp; Safety (COPS) Table of contents </vt:lpstr>
      <vt:lpstr>What is the “COPS” database</vt:lpstr>
      <vt:lpstr>PowerPoint Presentation</vt:lpstr>
      <vt:lpstr>Matrix of Critical to Quality Features</vt:lpstr>
      <vt:lpstr>Process Overview</vt:lpstr>
      <vt:lpstr>Supplier Responsibility</vt:lpstr>
      <vt:lpstr>COPS Database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[rtnipcontrolcode:rtnipcontrolcodenone||rtnexportcontrolcountry:usa|rtnexportcontrolcode:rtnexportcontrolcodenone||]</dc:subject>
  <dc:creator>Beth Melton</dc:creator>
  <cp:keywords>AM Template</cp:keywords>
  <dc:description>AM Template;</dc:description>
  <cp:lastModifiedBy>Berti, Natalia                            Collins</cp:lastModifiedBy>
  <cp:revision>20</cp:revision>
  <dcterms:created xsi:type="dcterms:W3CDTF">2022-02-05T00:06:20Z</dcterms:created>
  <dcterms:modified xsi:type="dcterms:W3CDTF">2023-08-01T20:51:49Z</dcterms:modified>
  <cp:category>AM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Size">
    <vt:lpwstr>W</vt:lpwstr>
  </property>
</Properties>
</file>